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Default Extension="doc" ContentType="application/msword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8" r:id="rId2"/>
    <p:sldId id="260" r:id="rId3"/>
    <p:sldId id="387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38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388" r:id="rId20"/>
    <p:sldId id="275" r:id="rId21"/>
    <p:sldId id="276" r:id="rId22"/>
    <p:sldId id="385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389" r:id="rId33"/>
    <p:sldId id="286" r:id="rId34"/>
    <p:sldId id="287" r:id="rId35"/>
    <p:sldId id="288" r:id="rId36"/>
    <p:sldId id="390" r:id="rId37"/>
    <p:sldId id="289" r:id="rId38"/>
    <p:sldId id="290" r:id="rId39"/>
    <p:sldId id="291" r:id="rId40"/>
    <p:sldId id="292" r:id="rId41"/>
    <p:sldId id="293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82" d="100"/>
          <a:sy n="82" d="100"/>
        </p:scale>
        <p:origin x="-98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4" Type="http://schemas.openxmlformats.org/officeDocument/2006/relationships/image" Target="../media/image30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99305F5-5825-4C67-9883-7F1CC4F9551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01A5E3-D2DB-4874-AC30-ADD2BE46801F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35A654-D23A-42CC-92F2-3E89D10C33E8}" type="slidenum">
              <a:rPr lang="en-US"/>
              <a:pPr/>
              <a:t>10</a:t>
            </a:fld>
            <a:endParaRPr lang="en-US"/>
          </a:p>
        </p:txBody>
      </p:sp>
      <p:sp>
        <p:nvSpPr>
          <p:cNvPr id="80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D22C81-C36E-4833-8F1C-D95EA33D6D4B}" type="slidenum">
              <a:rPr lang="en-US"/>
              <a:pPr/>
              <a:t>11</a:t>
            </a:fld>
            <a:endParaRPr lang="en-US"/>
          </a:p>
        </p:txBody>
      </p:sp>
      <p:sp>
        <p:nvSpPr>
          <p:cNvPr id="1052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52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FD3906-B468-47A9-9285-7959AE939366}" type="slidenum">
              <a:rPr lang="en-US"/>
              <a:pPr/>
              <a:t>12</a:t>
            </a:fld>
            <a:endParaRPr lang="en-US"/>
          </a:p>
        </p:txBody>
      </p:sp>
      <p:sp>
        <p:nvSpPr>
          <p:cNvPr id="81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D5E8A0-C92B-475C-82BE-604F4BC463D4}" type="slidenum">
              <a:rPr lang="en-US"/>
              <a:pPr/>
              <a:t>13</a:t>
            </a:fld>
            <a:endParaRPr lang="en-US"/>
          </a:p>
        </p:txBody>
      </p:sp>
      <p:sp>
        <p:nvSpPr>
          <p:cNvPr id="81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8FC7A2-DD02-48B9-82FF-0810B1CA17B8}" type="slidenum">
              <a:rPr lang="en-US"/>
              <a:pPr/>
              <a:t>14</a:t>
            </a:fld>
            <a:endParaRPr lang="en-US"/>
          </a:p>
        </p:txBody>
      </p:sp>
      <p:sp>
        <p:nvSpPr>
          <p:cNvPr id="81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FF2372-7620-470B-B866-B983225D73F6}" type="slidenum">
              <a:rPr lang="en-US"/>
              <a:pPr/>
              <a:t>15</a:t>
            </a:fld>
            <a:endParaRPr lang="en-US"/>
          </a:p>
        </p:txBody>
      </p:sp>
      <p:sp>
        <p:nvSpPr>
          <p:cNvPr id="81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460E20-DA12-4A5D-8742-CFEF21E9242C}" type="slidenum">
              <a:rPr lang="en-US"/>
              <a:pPr/>
              <a:t>16</a:t>
            </a:fld>
            <a:endParaRPr lang="en-US"/>
          </a:p>
        </p:txBody>
      </p:sp>
      <p:sp>
        <p:nvSpPr>
          <p:cNvPr id="81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5DFDC5-DFE9-49A9-B397-DB07B8021F5A}" type="slidenum">
              <a:rPr lang="en-US"/>
              <a:pPr/>
              <a:t>17</a:t>
            </a:fld>
            <a:endParaRPr lang="en-US"/>
          </a:p>
        </p:txBody>
      </p:sp>
      <p:sp>
        <p:nvSpPr>
          <p:cNvPr id="82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219186-1EF7-4633-8A1B-98C716EB4D2F}" type="slidenum">
              <a:rPr lang="en-US"/>
              <a:pPr/>
              <a:t>18</a:t>
            </a:fld>
            <a:endParaRPr lang="en-US"/>
          </a:p>
        </p:txBody>
      </p:sp>
      <p:sp>
        <p:nvSpPr>
          <p:cNvPr id="82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C113EA-8BB6-41ED-8E64-73656A5D20D5}" type="slidenum">
              <a:rPr lang="en-US"/>
              <a:pPr/>
              <a:t>19</a:t>
            </a:fld>
            <a:endParaRPr lang="en-US"/>
          </a:p>
        </p:txBody>
      </p:sp>
      <p:sp>
        <p:nvSpPr>
          <p:cNvPr id="1056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56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B9EC5F-1FCD-42F6-B030-B69D809B3F98}" type="slidenum">
              <a:rPr lang="en-US"/>
              <a:pPr/>
              <a:t>2</a:t>
            </a:fld>
            <a:endParaRPr lang="en-US"/>
          </a:p>
        </p:txBody>
      </p:sp>
      <p:sp>
        <p:nvSpPr>
          <p:cNvPr id="79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D38C94-9D4A-4742-9607-1185CDD813B4}" type="slidenum">
              <a:rPr lang="en-US"/>
              <a:pPr/>
              <a:t>20</a:t>
            </a:fld>
            <a:endParaRPr lang="en-US"/>
          </a:p>
        </p:txBody>
      </p:sp>
      <p:sp>
        <p:nvSpPr>
          <p:cNvPr id="82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1C297D-B7DA-4255-BA08-7DD5C601B351}" type="slidenum">
              <a:rPr lang="en-US"/>
              <a:pPr/>
              <a:t>21</a:t>
            </a:fld>
            <a:endParaRPr lang="en-US"/>
          </a:p>
        </p:txBody>
      </p:sp>
      <p:sp>
        <p:nvSpPr>
          <p:cNvPr id="82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582C0D-5DA6-4392-ABC2-EDE98BA0355C}" type="slidenum">
              <a:rPr lang="en-US"/>
              <a:pPr/>
              <a:t>22</a:t>
            </a:fld>
            <a:endParaRPr lang="en-US"/>
          </a:p>
        </p:txBody>
      </p:sp>
      <p:sp>
        <p:nvSpPr>
          <p:cNvPr id="1050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50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A5EBB7-3BA2-4A92-83CE-66D35471AF7A}" type="slidenum">
              <a:rPr lang="en-US"/>
              <a:pPr/>
              <a:t>23</a:t>
            </a:fld>
            <a:endParaRPr lang="en-US"/>
          </a:p>
        </p:txBody>
      </p:sp>
      <p:sp>
        <p:nvSpPr>
          <p:cNvPr id="82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E5EBB5-85C3-4B62-A7FE-1C5125B66186}" type="slidenum">
              <a:rPr lang="en-US"/>
              <a:pPr/>
              <a:t>24</a:t>
            </a:fld>
            <a:endParaRPr lang="en-US"/>
          </a:p>
        </p:txBody>
      </p:sp>
      <p:sp>
        <p:nvSpPr>
          <p:cNvPr id="83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5F3969-4944-4FFA-9055-BCF78838B5E2}" type="slidenum">
              <a:rPr lang="en-US"/>
              <a:pPr/>
              <a:t>25</a:t>
            </a:fld>
            <a:endParaRPr lang="en-US"/>
          </a:p>
        </p:txBody>
      </p:sp>
      <p:sp>
        <p:nvSpPr>
          <p:cNvPr id="83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350EDE-1765-4314-BAA4-664C7AB236BD}" type="slidenum">
              <a:rPr lang="en-US"/>
              <a:pPr/>
              <a:t>26</a:t>
            </a:fld>
            <a:endParaRPr lang="en-US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0575E3-A86F-4B35-B2F0-64545F1EFCCE}" type="slidenum">
              <a:rPr lang="en-US"/>
              <a:pPr/>
              <a:t>27</a:t>
            </a:fld>
            <a:endParaRPr lang="en-US"/>
          </a:p>
        </p:txBody>
      </p:sp>
      <p:sp>
        <p:nvSpPr>
          <p:cNvPr id="83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5D0058-D393-4B9F-A9B5-B4EA878DDA81}" type="slidenum">
              <a:rPr lang="en-US"/>
              <a:pPr/>
              <a:t>28</a:t>
            </a:fld>
            <a:endParaRPr lang="en-US"/>
          </a:p>
        </p:txBody>
      </p:sp>
      <p:sp>
        <p:nvSpPr>
          <p:cNvPr id="83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7470EE-3FD2-4100-8C96-8A50C34B9E0E}" type="slidenum">
              <a:rPr lang="en-US"/>
              <a:pPr/>
              <a:t>29</a:t>
            </a:fld>
            <a:endParaRPr lang="en-US"/>
          </a:p>
        </p:txBody>
      </p:sp>
      <p:sp>
        <p:nvSpPr>
          <p:cNvPr id="84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B8E576-E24E-4883-9062-65A9D78A5A0F}" type="slidenum">
              <a:rPr lang="en-US"/>
              <a:pPr/>
              <a:t>3</a:t>
            </a:fld>
            <a:endParaRPr lang="en-US"/>
          </a:p>
        </p:txBody>
      </p:sp>
      <p:sp>
        <p:nvSpPr>
          <p:cNvPr id="1054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54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E3F2B4-7D92-4760-9101-94FB79568977}" type="slidenum">
              <a:rPr lang="en-US"/>
              <a:pPr/>
              <a:t>30</a:t>
            </a:fld>
            <a:endParaRPr lang="en-US"/>
          </a:p>
        </p:txBody>
      </p:sp>
      <p:sp>
        <p:nvSpPr>
          <p:cNvPr id="84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C19124-0F3E-4D8C-8510-0BF6FC5108BF}" type="slidenum">
              <a:rPr lang="en-US"/>
              <a:pPr/>
              <a:t>31</a:t>
            </a:fld>
            <a:endParaRPr lang="en-US"/>
          </a:p>
        </p:txBody>
      </p:sp>
      <p:sp>
        <p:nvSpPr>
          <p:cNvPr id="84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725CF5-3A1B-4303-A3D7-107BF1F270CD}" type="slidenum">
              <a:rPr lang="en-US"/>
              <a:pPr/>
              <a:t>32</a:t>
            </a:fld>
            <a:endParaRPr lang="en-US"/>
          </a:p>
        </p:txBody>
      </p:sp>
      <p:sp>
        <p:nvSpPr>
          <p:cNvPr id="1058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58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0EB220-AC7C-4A03-9700-935D01DCB6D2}" type="slidenum">
              <a:rPr lang="en-US"/>
              <a:pPr/>
              <a:t>33</a:t>
            </a:fld>
            <a:endParaRPr lang="en-US"/>
          </a:p>
        </p:txBody>
      </p:sp>
      <p:sp>
        <p:nvSpPr>
          <p:cNvPr id="84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AD9B4A-8951-43AA-9500-0C6C0933444A}" type="slidenum">
              <a:rPr lang="en-US"/>
              <a:pPr/>
              <a:t>34</a:t>
            </a:fld>
            <a:endParaRPr lang="en-US"/>
          </a:p>
        </p:txBody>
      </p:sp>
      <p:sp>
        <p:nvSpPr>
          <p:cNvPr id="84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2BEC9D-6EBF-453E-B6E0-00E3CAA551C8}" type="slidenum">
              <a:rPr lang="en-US"/>
              <a:pPr/>
              <a:t>35</a:t>
            </a:fld>
            <a:endParaRPr lang="en-US"/>
          </a:p>
        </p:txBody>
      </p:sp>
      <p:sp>
        <p:nvSpPr>
          <p:cNvPr id="85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AA66CA-5069-410E-955A-76361B83D966}" type="slidenum">
              <a:rPr lang="en-US"/>
              <a:pPr/>
              <a:t>36</a:t>
            </a:fld>
            <a:endParaRPr lang="en-US"/>
          </a:p>
        </p:txBody>
      </p:sp>
      <p:sp>
        <p:nvSpPr>
          <p:cNvPr id="1060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60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574D03-0235-4116-8FFF-3CBA297B8684}" type="slidenum">
              <a:rPr lang="en-US"/>
              <a:pPr/>
              <a:t>37</a:t>
            </a:fld>
            <a:endParaRPr lang="en-US"/>
          </a:p>
        </p:txBody>
      </p:sp>
      <p:sp>
        <p:nvSpPr>
          <p:cNvPr id="85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629E6C-4E70-4973-A1DA-8A1443FAD923}" type="slidenum">
              <a:rPr lang="en-US"/>
              <a:pPr/>
              <a:t>38</a:t>
            </a:fld>
            <a:endParaRPr lang="en-US"/>
          </a:p>
        </p:txBody>
      </p:sp>
      <p:sp>
        <p:nvSpPr>
          <p:cNvPr id="85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D00FA5-EF79-481B-9A68-25F6C08F8103}" type="slidenum">
              <a:rPr lang="en-US"/>
              <a:pPr/>
              <a:t>39</a:t>
            </a:fld>
            <a:endParaRPr lang="en-US"/>
          </a:p>
        </p:txBody>
      </p:sp>
      <p:sp>
        <p:nvSpPr>
          <p:cNvPr id="85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07B138-D8FC-43EB-B93A-C1B2EB3C01B7}" type="slidenum">
              <a:rPr lang="en-US"/>
              <a:pPr/>
              <a:t>4</a:t>
            </a:fld>
            <a:endParaRPr lang="en-US"/>
          </a:p>
        </p:txBody>
      </p:sp>
      <p:sp>
        <p:nvSpPr>
          <p:cNvPr id="79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639E48-9F62-44EA-B394-63FEEE4779E1}" type="slidenum">
              <a:rPr lang="en-US"/>
              <a:pPr/>
              <a:t>40</a:t>
            </a:fld>
            <a:endParaRPr lang="en-US"/>
          </a:p>
        </p:txBody>
      </p:sp>
      <p:sp>
        <p:nvSpPr>
          <p:cNvPr id="86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AE01C9-ECEA-4636-8C1C-6A258F329D91}" type="slidenum">
              <a:rPr lang="en-US"/>
              <a:pPr/>
              <a:t>41</a:t>
            </a:fld>
            <a:endParaRPr lang="en-US"/>
          </a:p>
        </p:txBody>
      </p:sp>
      <p:sp>
        <p:nvSpPr>
          <p:cNvPr id="86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EC789B-ABAE-490A-802C-0A443D0E5BE1}" type="slidenum">
              <a:rPr lang="en-US"/>
              <a:pPr/>
              <a:t>5</a:t>
            </a:fld>
            <a:endParaRPr lang="en-US"/>
          </a:p>
        </p:txBody>
      </p:sp>
      <p:sp>
        <p:nvSpPr>
          <p:cNvPr id="79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9AB703-8DC7-4EAF-BF1E-F7920B9A21BC}" type="slidenum">
              <a:rPr lang="en-US"/>
              <a:pPr/>
              <a:t>6</a:t>
            </a:fld>
            <a:endParaRPr lang="en-US"/>
          </a:p>
        </p:txBody>
      </p:sp>
      <p:sp>
        <p:nvSpPr>
          <p:cNvPr id="80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5D7ED5-6AC5-4E64-B648-B7D12F2E04AA}" type="slidenum">
              <a:rPr lang="en-US"/>
              <a:pPr/>
              <a:t>7</a:t>
            </a:fld>
            <a:endParaRPr lang="en-US"/>
          </a:p>
        </p:txBody>
      </p:sp>
      <p:sp>
        <p:nvSpPr>
          <p:cNvPr id="80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83C375-59E5-468A-829E-9C486544DD4A}" type="slidenum">
              <a:rPr lang="en-US"/>
              <a:pPr/>
              <a:t>8</a:t>
            </a:fld>
            <a:endParaRPr lang="en-US"/>
          </a:p>
        </p:txBody>
      </p:sp>
      <p:sp>
        <p:nvSpPr>
          <p:cNvPr id="80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F71566-0813-43FA-B0F5-380EBE6DFC54}" type="slidenum">
              <a:rPr lang="en-US"/>
              <a:pPr/>
              <a:t>9</a:t>
            </a:fld>
            <a:endParaRPr lang="en-US"/>
          </a:p>
        </p:txBody>
      </p:sp>
      <p:sp>
        <p:nvSpPr>
          <p:cNvPr id="80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8AC676-1FCA-40E2-8708-7B4AD1515C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0509D-3C7D-41AA-A4E0-D5D506F92A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3F260-700C-4C1D-9678-440B91AFB5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79838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4B73A6BD-E213-4491-8A5A-75C43BD0DB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79838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097963E6-E067-4006-8A7D-62AB32BEC1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4D8C4B-A26F-4486-8411-DDDC7C8F48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87634-4E34-4ABE-8806-F14E2FEE64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2F870F-D62B-48C6-98A6-872A7B0F97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3C27C2-5DAE-4481-B212-FC03E634BD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6261C5-FAE2-49B9-B775-7A2FF15F0A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04EB1-71A9-45C3-8EA6-E170DA6B60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FCD4FA-2CC9-45B3-9C90-C93F3295FE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90070-7862-4914-88DB-902C511EB3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798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D5AF4F6-198E-4F64-A924-2AFEE2DEC3E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23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9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Microsoft_Office_Word_97_-_2003_Document3.doc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notesSlide" Target="../notesSlides/notesSlide27.xml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Microsoft_Office_Word_97_-_2003_Document4.doc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Microsoft_Office_Word_97_-_2003_Document5.doc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Microsoft_Office_Word_97_-_2003_Document6.doc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Microsoft_Office_Word_97_-_2003_Document7.doc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Microsoft_Office_Word_97_-_2003_Document8.doc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Microsoft_Office_Word_97_-_2003_Document9.doc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2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2.doc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Cyrl-CS" sz="2800"/>
              <a:t>Т</a:t>
            </a:r>
            <a:r>
              <a:rPr lang="sr-Latn-CS" sz="2800"/>
              <a:t>ЕСТОВИ ЗНАЧАЈНОСТИ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2023247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СТАТИСТИКА У ФАРМАЦИЈИ 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</a:t>
            </a:r>
            <a:r>
              <a:rPr lang="sr-Latn-CS" sz="1400" dirty="0" smtClean="0"/>
              <a:t>12</a:t>
            </a:r>
            <a:r>
              <a:rPr lang="sr-Latn-CS" sz="1400" b="1" dirty="0"/>
              <a:t>	</a:t>
            </a:r>
            <a:r>
              <a:rPr lang="sr-Cyrl-CS" sz="1400" b="1" dirty="0"/>
              <a:t>Час</a:t>
            </a:r>
            <a:r>
              <a:rPr lang="sr-Latn-CS" sz="1400" b="1" dirty="0"/>
              <a:t>: 0</a:t>
            </a:r>
            <a:r>
              <a:rPr lang="sr-Cyrl-CS" sz="1400" b="1" dirty="0"/>
              <a:t>1 и 02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ru-RU" sz="1400" b="1" dirty="0"/>
              <a:t>Тестови значајности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Тестирање хипотезе. Тест предзнака. Принципи</a:t>
            </a:r>
            <a:r>
              <a:rPr lang="sr-Latn-CS" sz="1400" b="1" dirty="0"/>
              <a:t> </a:t>
            </a:r>
            <a:r>
              <a:rPr lang="ru-RU" sz="1400" b="1" dirty="0"/>
              <a:t>тестова </a:t>
            </a:r>
            <a:r>
              <a:rPr lang="sr-Latn-CS" sz="1400" b="1" dirty="0"/>
              <a:t>		</a:t>
            </a:r>
            <a:r>
              <a:rPr lang="sr-Latn-CS" sz="1400" b="1" dirty="0" smtClean="0"/>
              <a:t>	</a:t>
            </a:r>
            <a:r>
              <a:rPr lang="ru-RU" sz="1400" b="1" dirty="0" smtClean="0"/>
              <a:t>значајности</a:t>
            </a:r>
            <a:r>
              <a:rPr lang="ru-RU" sz="1400" b="1" dirty="0"/>
              <a:t>. Нивои значајности и типови грешака.	Jеднострани </a:t>
            </a:r>
            <a:r>
              <a:rPr lang="sr-Latn-RS" sz="1400" b="1" dirty="0" smtClean="0"/>
              <a:t>	</a:t>
            </a:r>
            <a:r>
              <a:rPr lang="sr-Latn-CS" sz="1400" b="1" dirty="0"/>
              <a:t>		</a:t>
            </a:r>
            <a:r>
              <a:rPr lang="ru-RU" sz="1400" b="1" dirty="0"/>
              <a:t>и двострани тестови значајности. Упоређивање</a:t>
            </a:r>
            <a:r>
              <a:rPr lang="sr-Latn-CS" sz="1400" b="1" dirty="0"/>
              <a:t> </a:t>
            </a:r>
            <a:r>
              <a:rPr lang="ru-RU" sz="1400" b="1" dirty="0"/>
              <a:t>средина </a:t>
            </a:r>
            <a:r>
              <a:rPr lang="sr-Latn-CS" sz="1400" b="1" dirty="0"/>
              <a:t>	</a:t>
            </a:r>
            <a:r>
              <a:rPr lang="sr-Latn-CS" sz="1400" b="1" dirty="0" smtClean="0"/>
              <a:t>	</a:t>
            </a:r>
            <a:r>
              <a:rPr lang="sr-Latn-CS" sz="1400" b="1" dirty="0"/>
              <a:t>	</a:t>
            </a:r>
            <a:r>
              <a:rPr lang="ru-RU" sz="1400" b="1" dirty="0"/>
              <a:t>великих узорака. Поређење две пропорције.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400" dirty="0"/>
              <a:t>Припремио:</a:t>
            </a:r>
            <a:r>
              <a:rPr lang="ru-RU" sz="1400" b="1" i="1" dirty="0"/>
              <a:t> 	Проф.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/>
              <a:t>Copyright © 2012 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C13E-0E43-4DD2-A707-3DF9634FC518}" type="slidenum">
              <a:rPr lang="en-US"/>
              <a:pPr/>
              <a:t>10</a:t>
            </a:fld>
            <a:endParaRPr lang="en-US"/>
          </a:p>
        </p:txBody>
      </p:sp>
      <p:sp>
        <p:nvSpPr>
          <p:cNvPr id="80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Принципи тестова значајности</a:t>
            </a:r>
            <a:r>
              <a:rPr lang="sr-Latn-CS"/>
              <a:t> </a:t>
            </a:r>
          </a:p>
        </p:txBody>
      </p:sp>
      <p:sp>
        <p:nvSpPr>
          <p:cNvPr id="80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sr-Cyrl-CS" sz="3600"/>
              <a:t>Тест предзнака</a:t>
            </a:r>
            <a:r>
              <a:rPr lang="sr-Latn-CS" sz="3600"/>
              <a:t> је пример теста значајности</a:t>
            </a:r>
            <a:endParaRPr lang="sr-Cyrl-CS" sz="3600"/>
          </a:p>
          <a:p>
            <a:pPr marL="609600" indent="-609600">
              <a:lnSpc>
                <a:spcPct val="90000"/>
              </a:lnSpc>
            </a:pPr>
            <a:r>
              <a:rPr lang="sr-Latn-CS" sz="3600"/>
              <a:t>Број негативних промена се назива </a:t>
            </a:r>
            <a:r>
              <a:rPr lang="sr-Latn-CS" sz="3600" b="1"/>
              <a:t>тест статистика</a:t>
            </a:r>
            <a:r>
              <a:rPr lang="sr-Latn-CS" sz="3600"/>
              <a:t> </a:t>
            </a:r>
            <a:r>
              <a:rPr lang="sr-Cyrl-CS" sz="3600"/>
              <a:t>(</a:t>
            </a:r>
            <a:r>
              <a:rPr lang="sr-Latn-CS" sz="3600" b="1"/>
              <a:t>test statistic</a:t>
            </a:r>
            <a:r>
              <a:rPr lang="sr-Cyrl-CS" sz="3600"/>
              <a:t>)</a:t>
            </a:r>
          </a:p>
          <a:p>
            <a:pPr marL="990600" lvl="1" indent="-533400">
              <a:lnSpc>
                <a:spcPct val="90000"/>
              </a:lnSpc>
            </a:pPr>
            <a:r>
              <a:rPr lang="sr-Cyrl-CS" sz="3200"/>
              <a:t>она</a:t>
            </a:r>
            <a:r>
              <a:rPr lang="sr-Cyrl-CS" sz="3200" b="1"/>
              <a:t> </a:t>
            </a:r>
            <a:r>
              <a:rPr lang="sr-Latn-CS" sz="3200"/>
              <a:t>представља</a:t>
            </a:r>
            <a:r>
              <a:rPr lang="sr-Latn-CS" sz="3200" b="1"/>
              <a:t> </a:t>
            </a:r>
            <a:r>
              <a:rPr lang="sr-Latn-CS" sz="3200"/>
              <a:t>нешто што је израчунато из података</a:t>
            </a:r>
            <a:r>
              <a:rPr lang="sr-Cyrl-CS" sz="3200"/>
              <a:t> и</a:t>
            </a:r>
          </a:p>
          <a:p>
            <a:pPr marL="990600" lvl="1" indent="-533400">
              <a:lnSpc>
                <a:spcPct val="90000"/>
              </a:lnSpc>
            </a:pPr>
            <a:r>
              <a:rPr lang="sr-Cyrl-CS" sz="3200"/>
              <a:t>што може да се </a:t>
            </a:r>
            <a:r>
              <a:rPr lang="sr-Latn-CS" sz="3200"/>
              <a:t>искорист</a:t>
            </a:r>
            <a:r>
              <a:rPr lang="sr-Cyrl-CS" sz="3200"/>
              <a:t>и </a:t>
            </a:r>
            <a:r>
              <a:rPr lang="sr-Latn-CS" sz="3200"/>
              <a:t>за тестирање нулт</a:t>
            </a:r>
            <a:r>
              <a:rPr lang="sr-Cyrl-CS" sz="3200"/>
              <a:t>е </a:t>
            </a:r>
            <a:r>
              <a:rPr lang="sr-Latn-CS" sz="3200"/>
              <a:t>хипотезе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2F7-8C23-4F95-866E-85D7B774D925}" type="slidenum">
              <a:rPr lang="en-US"/>
              <a:pPr/>
              <a:t>11</a:t>
            </a:fld>
            <a:endParaRPr lang="en-US"/>
          </a:p>
        </p:txBody>
      </p:sp>
      <p:sp>
        <p:nvSpPr>
          <p:cNvPr id="1051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Принципи тестова значајности</a:t>
            </a:r>
            <a:r>
              <a:rPr lang="sr-Latn-CS"/>
              <a:t> </a:t>
            </a:r>
          </a:p>
        </p:txBody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sr-Latn-CS" sz="2800"/>
              <a:t>Поставити нулту хипотезу и њене алтернативе 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sr-Latn-CS" sz="2800"/>
              <a:t>Пронаћи вредност тест</a:t>
            </a:r>
            <a:r>
              <a:rPr lang="sr-Cyrl-CS" sz="2800"/>
              <a:t> </a:t>
            </a:r>
            <a:r>
              <a:rPr lang="sr-Latn-CS" sz="2800"/>
              <a:t>статисти</a:t>
            </a:r>
            <a:r>
              <a:rPr lang="sr-Cyrl-CS" sz="2800"/>
              <a:t>ке</a:t>
            </a:r>
            <a:endParaRPr lang="sr-Latn-CS" sz="280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sr-Latn-CS" sz="2800"/>
              <a:t>Довести тест статистик</a:t>
            </a:r>
            <a:r>
              <a:rPr lang="sr-Cyrl-CS" sz="2800"/>
              <a:t>у </a:t>
            </a:r>
            <a:r>
              <a:rPr lang="sr-Latn-CS" sz="2800"/>
              <a:t>у везу са познатом </a:t>
            </a:r>
            <a:r>
              <a:rPr lang="sr-Cyrl-CS" sz="2800"/>
              <a:t>расподелом </a:t>
            </a:r>
            <a:r>
              <a:rPr lang="sr-Latn-CS" sz="2800"/>
              <a:t>коју ће он</a:t>
            </a:r>
            <a:r>
              <a:rPr lang="sr-Cyrl-CS" sz="2800"/>
              <a:t>а </a:t>
            </a:r>
            <a:r>
              <a:rPr lang="sr-Latn-CS" sz="2800"/>
              <a:t>пратити ако је нулта хипотеза тачна</a:t>
            </a:r>
            <a:endParaRPr lang="sr-Cyrl-CS" sz="280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sr-Cyrl-CS" sz="2800"/>
              <a:t>Пронаћи </a:t>
            </a:r>
            <a:r>
              <a:rPr lang="sr-Latn-CS" sz="2800"/>
              <a:t>вероватноћу </a:t>
            </a:r>
            <a:r>
              <a:rPr lang="sr-Cyrl-CS" sz="2800"/>
              <a:t>настанка </a:t>
            </a:r>
            <a:r>
              <a:rPr lang="sr-Latn-CS" sz="2800"/>
              <a:t>вредности тест статистик</a:t>
            </a:r>
            <a:r>
              <a:rPr lang="sr-Cyrl-CS" sz="2800"/>
              <a:t>е</a:t>
            </a:r>
          </a:p>
          <a:p>
            <a:pPr marL="990600" lvl="1" indent="-533400">
              <a:lnSpc>
                <a:spcPct val="90000"/>
              </a:lnSpc>
            </a:pPr>
            <a:r>
              <a:rPr lang="sr-Latn-CS" sz="2200"/>
              <a:t>која је иста или  </a:t>
            </a:r>
            <a:r>
              <a:rPr lang="sr-Cyrl-CS" sz="2200"/>
              <a:t>екстремнија </a:t>
            </a:r>
            <a:r>
              <a:rPr lang="sr-Latn-CS" sz="2200"/>
              <a:t>од посматране, ако је нулта хипотеза тачна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sr-Latn-CS" sz="2800"/>
              <a:t>Закључити да ли су подаци конзистентни или неконзистентни са нултом хипотезом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1DC4B-73B9-4094-AB63-6EACAA16BA82}" type="slidenum">
              <a:rPr lang="en-US"/>
              <a:pPr/>
              <a:t>12</a:t>
            </a:fld>
            <a:endParaRPr lang="en-US"/>
          </a:p>
        </p:txBody>
      </p:sp>
      <p:sp>
        <p:nvSpPr>
          <p:cNvPr id="80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Принципи тестова значајности</a:t>
            </a:r>
            <a:endParaRPr lang="sr-Latn-CS"/>
          </a:p>
        </p:txBody>
      </p:sp>
      <p:sp>
        <p:nvSpPr>
          <p:cNvPr id="80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54150"/>
            <a:ext cx="8229600" cy="4725988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sr-Latn-CS" sz="2800"/>
              <a:t>Aко подаци нису конзистентни са нултом хипотезом</a:t>
            </a:r>
            <a:endParaRPr lang="sr-Cyrl-CS" sz="2800"/>
          </a:p>
          <a:p>
            <a:pPr lvl="1">
              <a:lnSpc>
                <a:spcPct val="85000"/>
              </a:lnSpc>
            </a:pPr>
            <a:r>
              <a:rPr lang="sr-Latn-CS" sz="2400"/>
              <a:t>разлика је </a:t>
            </a:r>
            <a:r>
              <a:rPr lang="sr-Latn-CS" sz="2400" b="1"/>
              <a:t>статистички значајна</a:t>
            </a:r>
            <a:r>
              <a:rPr lang="sr-Cyrl-CS" sz="2400"/>
              <a:t> (</a:t>
            </a:r>
            <a:r>
              <a:rPr lang="sr-Latn-CS" sz="2400" b="1"/>
              <a:t>statistically significant</a:t>
            </a:r>
            <a:r>
              <a:rPr lang="sr-Cyrl-CS" sz="2400"/>
              <a:t>)</a:t>
            </a:r>
          </a:p>
          <a:p>
            <a:pPr>
              <a:lnSpc>
                <a:spcPct val="85000"/>
              </a:lnSpc>
            </a:pPr>
            <a:r>
              <a:rPr lang="sr-Cyrl-CS" sz="2800"/>
              <a:t>В</a:t>
            </a:r>
            <a:r>
              <a:rPr lang="sr-Latn-CS" sz="2800"/>
              <a:t>ероватноћа теста значајности посматра </a:t>
            </a:r>
            <a:r>
              <a:rPr lang="sr-Cyrl-CS" sz="2800"/>
              <a:t>се </a:t>
            </a:r>
            <a:r>
              <a:rPr lang="sr-Latn-CS" sz="2800"/>
              <a:t>као индекс јачине доказа насупрот нултој хипотези</a:t>
            </a:r>
            <a:endParaRPr lang="sr-Cyrl-CS" sz="2800"/>
          </a:p>
          <a:p>
            <a:pPr>
              <a:lnSpc>
                <a:spcPct val="85000"/>
              </a:lnSpc>
            </a:pPr>
            <a:r>
              <a:rPr lang="sr-Latn-CS" sz="2800"/>
              <a:t>Вероватноћа </a:t>
            </a:r>
            <a:r>
              <a:rPr lang="sr-Cyrl-CS" sz="2800"/>
              <a:t>да се појави овако </a:t>
            </a:r>
            <a:r>
              <a:rPr lang="sr-Latn-CS" sz="2800"/>
              <a:t>екстр</a:t>
            </a:r>
            <a:r>
              <a:rPr lang="sr-Cyrl-CS" sz="2800"/>
              <a:t>е</a:t>
            </a:r>
            <a:r>
              <a:rPr lang="sr-Latn-CS" sz="2800"/>
              <a:t>мн</a:t>
            </a:r>
            <a:r>
              <a:rPr lang="sr-Cyrl-CS" sz="2800"/>
              <a:t>а </a:t>
            </a:r>
            <a:r>
              <a:rPr lang="sr-Latn-CS" sz="2800"/>
              <a:t>вредност тест статистик</a:t>
            </a:r>
            <a:r>
              <a:rPr lang="sr-Cyrl-CS" sz="2800"/>
              <a:t>е</a:t>
            </a:r>
            <a:r>
              <a:rPr lang="sr-Latn-CS" sz="2800"/>
              <a:t>, када је нулта хипотеза тачна се често назива </a:t>
            </a:r>
            <a:r>
              <a:rPr lang="sr-Latn-CS" sz="2800" i="1"/>
              <a:t>P</a:t>
            </a:r>
            <a:r>
              <a:rPr lang="sr-Latn-CS" sz="2800"/>
              <a:t> вредност</a:t>
            </a:r>
            <a:endParaRPr lang="sr-Cyrl-CS" sz="2800"/>
          </a:p>
          <a:p>
            <a:pPr lvl="1">
              <a:lnSpc>
                <a:spcPct val="85000"/>
              </a:lnSpc>
            </a:pPr>
            <a:r>
              <a:rPr lang="sr-Cyrl-CS" sz="2400"/>
              <a:t>т</a:t>
            </a:r>
            <a:r>
              <a:rPr lang="sr-Latn-CS" sz="2400"/>
              <a:t>о </a:t>
            </a:r>
            <a:r>
              <a:rPr lang="sr-Latn-CS" sz="2400" i="1"/>
              <a:t>није</a:t>
            </a:r>
            <a:r>
              <a:rPr lang="sr-Latn-CS" sz="2400"/>
              <a:t> вероватноћа да је нулта хипотеза тачна</a:t>
            </a:r>
            <a:endParaRPr lang="sr-Cyrl-CS" sz="2400"/>
          </a:p>
          <a:p>
            <a:pPr lvl="1">
              <a:lnSpc>
                <a:spcPct val="85000"/>
              </a:lnSpc>
            </a:pPr>
            <a:r>
              <a:rPr lang="sr-Cyrl-CS" sz="2400"/>
              <a:t>н</a:t>
            </a:r>
            <a:r>
              <a:rPr lang="sr-Latn-CS" sz="2400"/>
              <a:t>улта хипотеза је тачна или нетачна</a:t>
            </a:r>
            <a:endParaRPr lang="sr-Cyrl-CS" sz="2400"/>
          </a:p>
          <a:p>
            <a:pPr lvl="1">
              <a:lnSpc>
                <a:spcPct val="85000"/>
              </a:lnSpc>
            </a:pPr>
            <a:r>
              <a:rPr lang="sr-Latn-CS" sz="2400"/>
              <a:t>она није случајна и нема вероватноћу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8FB6-AE08-4C0D-B323-4069C7FFF19E}" type="slidenum">
              <a:rPr lang="en-US"/>
              <a:pPr/>
              <a:t>13</a:t>
            </a:fld>
            <a:endParaRPr lang="en-US"/>
          </a:p>
        </p:txBody>
      </p:sp>
      <p:sp>
        <p:nvSpPr>
          <p:cNvPr id="81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Нивои значајности и типови грешака</a:t>
            </a:r>
            <a:r>
              <a:rPr lang="sr-Latn-CS" sz="3600"/>
              <a:t> </a:t>
            </a:r>
          </a:p>
        </p:txBody>
      </p:sp>
      <p:sp>
        <p:nvSpPr>
          <p:cNvPr id="81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/>
              <a:t>Одлучивање против тачн</a:t>
            </a:r>
            <a:r>
              <a:rPr lang="sr-Cyrl-CS"/>
              <a:t>е </a:t>
            </a:r>
            <a:r>
              <a:rPr lang="sr-Latn-CS"/>
              <a:t>нулте хипотезе се назива</a:t>
            </a:r>
            <a:endParaRPr lang="sr-Cyrl-CS"/>
          </a:p>
          <a:p>
            <a:pPr lvl="1"/>
            <a:r>
              <a:rPr lang="sr-Latn-CS" b="1"/>
              <a:t>грешка прв</a:t>
            </a:r>
            <a:r>
              <a:rPr lang="sr-Cyrl-CS" b="1"/>
              <a:t>ог типа</a:t>
            </a:r>
            <a:r>
              <a:rPr lang="sr-Cyrl-CS"/>
              <a:t> (</a:t>
            </a:r>
            <a:r>
              <a:rPr lang="sr-Latn-CS" b="1"/>
              <a:t>error of the first kind</a:t>
            </a:r>
            <a:r>
              <a:rPr lang="sr-Cyrl-CS"/>
              <a:t>)</a:t>
            </a:r>
            <a:r>
              <a:rPr lang="sr-Latn-CS" b="1"/>
              <a:t>, тип грешке I</a:t>
            </a:r>
            <a:r>
              <a:rPr lang="sr-Cyrl-CS"/>
              <a:t> (</a:t>
            </a:r>
            <a:r>
              <a:rPr lang="sr-Latn-CS" b="1"/>
              <a:t>type I error</a:t>
            </a:r>
            <a:r>
              <a:rPr lang="sr-Cyrl-CS"/>
              <a:t>)</a:t>
            </a:r>
            <a:r>
              <a:rPr lang="sr-Latn-CS"/>
              <a:t>, или </a:t>
            </a:r>
            <a:r>
              <a:rPr lang="sr-Latn-CS" b="1">
                <a:sym typeface="Symbol" pitchFamily="18" charset="2"/>
              </a:rPr>
              <a:t></a:t>
            </a:r>
            <a:r>
              <a:rPr lang="sr-Latn-CS" b="1"/>
              <a:t> грешка</a:t>
            </a:r>
            <a:endParaRPr lang="sr-Cyrl-CS" b="1"/>
          </a:p>
          <a:p>
            <a:r>
              <a:rPr lang="sr-Latn-CS" b="1"/>
              <a:t>Грешку </a:t>
            </a:r>
            <a:r>
              <a:rPr lang="sr-Cyrl-CS" b="1"/>
              <a:t>другог типа </a:t>
            </a:r>
            <a:r>
              <a:rPr lang="sr-Cyrl-CS"/>
              <a:t>(</a:t>
            </a:r>
            <a:r>
              <a:rPr lang="sr-Latn-CS" b="1"/>
              <a:t>error of the second kind</a:t>
            </a:r>
            <a:r>
              <a:rPr lang="sr-Cyrl-CS"/>
              <a:t>)</a:t>
            </a:r>
            <a:r>
              <a:rPr lang="sr-Latn-CS"/>
              <a:t>, </a:t>
            </a:r>
            <a:r>
              <a:rPr lang="sr-Latn-CS" b="1"/>
              <a:t>тип грешке II</a:t>
            </a:r>
            <a:r>
              <a:rPr lang="sr-Cyrl-CS"/>
              <a:t> (</a:t>
            </a:r>
            <a:r>
              <a:rPr lang="sr-Latn-CS" b="1"/>
              <a:t>type II error</a:t>
            </a:r>
            <a:r>
              <a:rPr lang="sr-Cyrl-CS"/>
              <a:t>)</a:t>
            </a:r>
            <a:r>
              <a:rPr lang="sr-Latn-CS"/>
              <a:t>, или </a:t>
            </a:r>
            <a:r>
              <a:rPr lang="sr-Latn-CS" b="1">
                <a:sym typeface="Symbol" pitchFamily="18" charset="2"/>
              </a:rPr>
              <a:t></a:t>
            </a:r>
            <a:r>
              <a:rPr lang="sr-Latn-CS" b="1"/>
              <a:t> грешку</a:t>
            </a:r>
            <a:endParaRPr lang="sr-Cyrl-CS" b="1"/>
          </a:p>
          <a:p>
            <a:pPr lvl="1"/>
            <a:r>
              <a:rPr lang="sr-Latn-CS"/>
              <a:t>добијамо ако не одбацимо нулту хипотезу која је у ствари нетачна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866A5-DD8A-4A25-811B-7C3AB537BD74}" type="slidenum">
              <a:rPr lang="en-US"/>
              <a:pPr/>
              <a:t>14</a:t>
            </a:fld>
            <a:endParaRPr lang="en-US"/>
          </a:p>
        </p:txBody>
      </p:sp>
      <p:sp>
        <p:nvSpPr>
          <p:cNvPr id="81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Нивои значајности и типови грешака</a:t>
            </a:r>
            <a:endParaRPr lang="sr-Latn-CS" sz="3600"/>
          </a:p>
        </p:txBody>
      </p:sp>
      <p:sp>
        <p:nvSpPr>
          <p:cNvPr id="81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800"/>
              <a:t>Kонвенционални компромис је да се каже да је разлика значајна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Latn-CS" sz="2400"/>
              <a:t>ако је вероватноћа мања од 0.05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Cyrl-CS" sz="2800"/>
              <a:t>В</a:t>
            </a:r>
            <a:r>
              <a:rPr lang="sr-Latn-CS" sz="2800"/>
              <a:t>редност вероватноће </a:t>
            </a:r>
            <a:r>
              <a:rPr lang="sr-Cyrl-CS" sz="2800"/>
              <a:t>од </a:t>
            </a:r>
            <a:r>
              <a:rPr lang="sr-Latn-CS" sz="2800"/>
              <a:t>око 0.05 посматра</a:t>
            </a:r>
            <a:r>
              <a:rPr lang="sr-Cyrl-CS" sz="2800"/>
              <a:t> се</a:t>
            </a:r>
            <a:r>
              <a:rPr lang="sr-Latn-CS" sz="2800"/>
              <a:t> као нешто што даје доказе против нулте хипотезе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Latn-CS" sz="2400"/>
              <a:t>добија на снази уколико вероватноћа опада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Latn-CS" sz="2800"/>
              <a:t>Aко одл</a:t>
            </a:r>
            <a:r>
              <a:rPr lang="sr-Cyrl-CS" sz="2800"/>
              <a:t>у</a:t>
            </a:r>
            <a:r>
              <a:rPr lang="sr-Latn-CS" sz="2800"/>
              <a:t>чимо да је разлика значајна, вероватноћа се понекад назива </a:t>
            </a:r>
            <a:r>
              <a:rPr lang="sr-Latn-CS" sz="2800" b="1"/>
              <a:t>ниво значајности</a:t>
            </a:r>
            <a:r>
              <a:rPr lang="sr-Cyrl-CS" sz="2800"/>
              <a:t> (</a:t>
            </a:r>
            <a:r>
              <a:rPr lang="sr-Latn-CS" sz="2800" b="1"/>
              <a:t>significance level</a:t>
            </a:r>
            <a:r>
              <a:rPr lang="sr-Cyrl-CS" sz="2800"/>
              <a:t>)</a:t>
            </a:r>
          </a:p>
          <a:p>
            <a:pPr lvl="1">
              <a:lnSpc>
                <a:spcPct val="90000"/>
              </a:lnSpc>
            </a:pPr>
            <a:r>
              <a:rPr lang="sr-Latn-CS" sz="2400"/>
              <a:t>ниво значајности </a:t>
            </a:r>
            <a:r>
              <a:rPr lang="sr-Cyrl-CS" sz="2400"/>
              <a:t>је </a:t>
            </a:r>
            <a:r>
              <a:rPr lang="sr-Latn-CS" sz="2400"/>
              <a:t>висок ако је </a:t>
            </a:r>
            <a:r>
              <a:rPr lang="sr-Latn-CS" sz="2400" i="1"/>
              <a:t>P</a:t>
            </a:r>
            <a:r>
              <a:rPr lang="sr-Latn-CS" sz="2400"/>
              <a:t> вредност ниска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17EB3-B420-473D-AB8D-81C29711BF76}" type="slidenum">
              <a:rPr lang="en-US"/>
              <a:pPr/>
              <a:t>15</a:t>
            </a:fld>
            <a:endParaRPr lang="en-US"/>
          </a:p>
        </p:txBody>
      </p:sp>
      <p:sp>
        <p:nvSpPr>
          <p:cNvPr id="81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Нивои значајности и типови грешака</a:t>
            </a:r>
            <a:endParaRPr lang="sr-Latn-CS" sz="3600"/>
          </a:p>
        </p:txBody>
      </p:sp>
      <p:sp>
        <p:nvSpPr>
          <p:cNvPr id="81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3000"/>
              <a:t>веће од 0.1: мало </a:t>
            </a:r>
            <a:r>
              <a:rPr lang="sr-Cyrl-CS" sz="3000"/>
              <a:t>доказа </a:t>
            </a:r>
            <a:r>
              <a:rPr lang="sr-Latn-CS" sz="3000"/>
              <a:t>или н</a:t>
            </a:r>
            <a:r>
              <a:rPr lang="sr-Cyrl-CS" sz="3000"/>
              <a:t>ема </a:t>
            </a:r>
            <a:r>
              <a:rPr lang="sr-Latn-CS" sz="3000"/>
              <a:t>доказа разлике или везе</a:t>
            </a:r>
          </a:p>
          <a:p>
            <a:r>
              <a:rPr lang="sr-Latn-CS" sz="3000"/>
              <a:t>изме</a:t>
            </a:r>
            <a:r>
              <a:rPr lang="sr-Cyrl-CS" sz="3000"/>
              <a:t>ђ</a:t>
            </a:r>
            <a:r>
              <a:rPr lang="sr-Latn-CS" sz="3000"/>
              <a:t>у 0.05 и 0.1: слаби докази разлике или везе</a:t>
            </a:r>
          </a:p>
          <a:p>
            <a:r>
              <a:rPr lang="sr-Latn-CS" sz="3000"/>
              <a:t>изме</a:t>
            </a:r>
            <a:r>
              <a:rPr lang="sr-Cyrl-CS" sz="3000"/>
              <a:t>ђ</a:t>
            </a:r>
            <a:r>
              <a:rPr lang="sr-Latn-CS" sz="3000"/>
              <a:t>у 0.01 и 0.05: докази разлике или вез</a:t>
            </a:r>
            <a:r>
              <a:rPr lang="sr-Cyrl-CS" sz="3000"/>
              <a:t>е</a:t>
            </a:r>
            <a:endParaRPr lang="sr-Latn-CS" sz="3000"/>
          </a:p>
          <a:p>
            <a:r>
              <a:rPr lang="sr-Latn-CS" sz="3000"/>
              <a:t>мање од 0.01: јак доказ разлике или везе</a:t>
            </a:r>
          </a:p>
          <a:p>
            <a:r>
              <a:rPr lang="sr-Latn-CS" sz="3000"/>
              <a:t>мање од 0.001: веома јаки докази разлике или везе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2E96C-3BEF-484E-ABE5-96D7887E9BE8}" type="slidenum">
              <a:rPr lang="en-US"/>
              <a:pPr/>
              <a:t>16</a:t>
            </a:fld>
            <a:endParaRPr lang="en-US"/>
          </a:p>
        </p:txBody>
      </p:sp>
      <p:sp>
        <p:nvSpPr>
          <p:cNvPr id="81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J</a:t>
            </a:r>
            <a:r>
              <a:rPr lang="ru-RU" sz="3600"/>
              <a:t>еднострани и двострани тестови значајности</a:t>
            </a:r>
            <a:r>
              <a:rPr lang="sr-Latn-CS" sz="3600"/>
              <a:t> </a:t>
            </a:r>
          </a:p>
        </p:txBody>
      </p:sp>
      <p:sp>
        <p:nvSpPr>
          <p:cNvPr id="81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ru-RU" sz="2400"/>
              <a:t>У примеру лечења ангине пекторис, алтернативна хипотеза била је о томе да постоји разлика у једном или другом правцу</a:t>
            </a:r>
          </a:p>
          <a:p>
            <a:pPr>
              <a:lnSpc>
                <a:spcPct val="95000"/>
              </a:lnSpc>
            </a:pPr>
            <a:r>
              <a:rPr lang="ru-RU" sz="2400"/>
              <a:t>Ово се зове </a:t>
            </a:r>
            <a:r>
              <a:rPr lang="ru-RU" sz="2400" b="1"/>
              <a:t>двострани</a:t>
            </a:r>
            <a:r>
              <a:rPr lang="ru-RU" sz="2400"/>
              <a:t>, или </a:t>
            </a:r>
            <a:r>
              <a:rPr lang="ru-RU" sz="2400" b="1"/>
              <a:t>тест са два краја</a:t>
            </a:r>
            <a:endParaRPr lang="ru-RU" sz="2400"/>
          </a:p>
          <a:p>
            <a:pPr lvl="1">
              <a:lnSpc>
                <a:spcPct val="95000"/>
              </a:lnSpc>
            </a:pPr>
            <a:r>
              <a:rPr lang="ru-RU" sz="2000"/>
              <a:t>користимо вероватноће крајњих вредности у оба смера</a:t>
            </a:r>
          </a:p>
          <a:p>
            <a:pPr>
              <a:lnSpc>
                <a:spcPct val="95000"/>
              </a:lnSpc>
            </a:pPr>
            <a:r>
              <a:rPr lang="ru-RU" sz="2400"/>
              <a:t>Било би могуће имати алтернативне хипотезе о томе да је постојало опадање у смеру пронеталола</a:t>
            </a:r>
          </a:p>
          <a:p>
            <a:pPr lvl="1">
              <a:lnSpc>
                <a:spcPct val="95000"/>
              </a:lnSpc>
            </a:pPr>
            <a:r>
              <a:rPr lang="ru-RU" sz="2000"/>
              <a:t>нулта хипотеза би била да је број напада на плацебо био мањи или једнак броју напада на пронеталол</a:t>
            </a:r>
          </a:p>
          <a:p>
            <a:pPr>
              <a:lnSpc>
                <a:spcPct val="95000"/>
              </a:lnSpc>
            </a:pPr>
            <a:r>
              <a:rPr lang="ru-RU" sz="2400"/>
              <a:t>Ово би дало да је </a:t>
            </a:r>
            <a:r>
              <a:rPr lang="sr-Latn-CS" sz="2400" i="1"/>
              <a:t>P</a:t>
            </a:r>
            <a:r>
              <a:rPr lang="sr-Latn-CS" sz="2400"/>
              <a:t> </a:t>
            </a:r>
            <a:r>
              <a:rPr lang="ru-RU" sz="2400"/>
              <a:t>=0.00317, и виши ниво значаја од двостраног теста</a:t>
            </a:r>
          </a:p>
          <a:p>
            <a:pPr>
              <a:lnSpc>
                <a:spcPct val="95000"/>
              </a:lnSpc>
            </a:pPr>
            <a:r>
              <a:rPr lang="ru-RU" sz="2400"/>
              <a:t>Ово је </a:t>
            </a:r>
            <a:r>
              <a:rPr lang="ru-RU" sz="2400" b="1"/>
              <a:t>једнострани</a:t>
            </a:r>
            <a:r>
              <a:rPr lang="ru-RU" sz="2400"/>
              <a:t> или </a:t>
            </a:r>
            <a:r>
              <a:rPr lang="ru-RU" sz="2400" b="1"/>
              <a:t>тест са једним крајем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23CE0-A12D-4179-B36B-593D9B763768}" type="slidenum">
              <a:rPr lang="en-US"/>
              <a:pPr/>
              <a:t>17</a:t>
            </a:fld>
            <a:endParaRPr lang="en-US"/>
          </a:p>
        </p:txBody>
      </p:sp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Jеднострани и двострани тестови </a:t>
            </a:r>
          </a:p>
        </p:txBody>
      </p:sp>
      <p:sp>
        <p:nvSpPr>
          <p:cNvPr id="82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20228" name="Picture 4" descr="Slika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025" y="1738313"/>
            <a:ext cx="8816975" cy="427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5F8F4-8B32-41F5-A35E-260A41BE8D9C}" type="slidenum">
              <a:rPr lang="en-US"/>
              <a:pPr/>
              <a:t>18</a:t>
            </a:fld>
            <a:endParaRPr lang="en-US"/>
          </a:p>
        </p:txBody>
      </p:sp>
      <p:sp>
        <p:nvSpPr>
          <p:cNvPr id="82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J</a:t>
            </a:r>
            <a:r>
              <a:rPr lang="ru-RU" sz="3600"/>
              <a:t>еднострани и двострани тестови значајности</a:t>
            </a:r>
            <a:endParaRPr lang="sr-Latn-CS" sz="3600"/>
          </a:p>
        </p:txBody>
      </p:sp>
      <p:sp>
        <p:nvSpPr>
          <p:cNvPr id="82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ru-RU" sz="2600"/>
              <a:t>У проучавању ефекта процедуре испитивања, лапароскопиј</a:t>
            </a:r>
            <a:r>
              <a:rPr lang="sr-Cyrl-CS" sz="2600"/>
              <a:t>е </a:t>
            </a:r>
            <a:r>
              <a:rPr lang="ru-RU" sz="2600"/>
              <a:t>и хидротубациј</a:t>
            </a:r>
            <a:r>
              <a:rPr lang="sr-Cyrl-CS" sz="2600"/>
              <a:t>е</a:t>
            </a:r>
          </a:p>
          <a:p>
            <a:pPr lvl="1">
              <a:lnSpc>
                <a:spcPct val="95000"/>
              </a:lnSpc>
            </a:pPr>
            <a:r>
              <a:rPr lang="ru-RU" sz="2600"/>
              <a:t>плодн</a:t>
            </a:r>
            <a:r>
              <a:rPr lang="sr-Cyrl-CS" sz="2600"/>
              <a:t>ости (</a:t>
            </a:r>
            <a:r>
              <a:rPr lang="sr-Latn-CS" sz="2600" i="1"/>
              <a:t>fertility</a:t>
            </a:r>
            <a:r>
              <a:rPr lang="sr-Cyrl-CS" sz="2600"/>
              <a:t>)</a:t>
            </a:r>
            <a:r>
              <a:rPr lang="ru-RU" sz="2600"/>
              <a:t> мање плодних жена, испитиване су жене</a:t>
            </a:r>
            <a:r>
              <a:rPr lang="sr-Cyrl-CS" sz="2600"/>
              <a:t> присутне у </a:t>
            </a:r>
            <a:r>
              <a:rPr lang="ru-RU" sz="2600"/>
              <a:t>клини</a:t>
            </a:r>
            <a:r>
              <a:rPr lang="sr-Cyrl-CS" sz="2600"/>
              <a:t>ци</a:t>
            </a:r>
            <a:r>
              <a:rPr lang="ru-RU" sz="2600"/>
              <a:t> за оплодњу</a:t>
            </a:r>
          </a:p>
          <a:p>
            <a:pPr>
              <a:lnSpc>
                <a:spcPct val="95000"/>
              </a:lnSpc>
            </a:pPr>
            <a:r>
              <a:rPr lang="ru-RU" sz="2600"/>
              <a:t>Посматране су неколико месеци током чега су неке остале трудне</a:t>
            </a:r>
          </a:p>
          <a:p>
            <a:pPr lvl="1">
              <a:lnSpc>
                <a:spcPct val="95000"/>
              </a:lnSpc>
            </a:pPr>
            <a:r>
              <a:rPr lang="ru-RU" sz="2600"/>
              <a:t>пре него </a:t>
            </a:r>
            <a:r>
              <a:rPr lang="sr-Cyrl-CS" sz="2600"/>
              <a:t>што </a:t>
            </a:r>
            <a:r>
              <a:rPr lang="ru-RU" sz="2600"/>
              <a:t>је лапароскопија урађена на онима које су и даље биле неплодне</a:t>
            </a:r>
          </a:p>
          <a:p>
            <a:pPr>
              <a:lnSpc>
                <a:spcPct val="95000"/>
              </a:lnSpc>
            </a:pPr>
            <a:r>
              <a:rPr lang="ru-RU" sz="2600"/>
              <a:t>Упоредили смо стопу зачећа у периоду пре и после лапароскопије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DB351-0727-48B6-8BD9-47C1C64F64F7}" type="slidenum">
              <a:rPr lang="en-US"/>
              <a:pPr/>
              <a:t>19</a:t>
            </a:fld>
            <a:endParaRPr lang="en-US"/>
          </a:p>
        </p:txBody>
      </p:sp>
      <p:sp>
        <p:nvSpPr>
          <p:cNvPr id="105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J</a:t>
            </a:r>
            <a:r>
              <a:rPr lang="ru-RU" sz="3600"/>
              <a:t>еднострани и двострани тестови значајности</a:t>
            </a:r>
            <a:endParaRPr lang="sr-Latn-CS" sz="3600"/>
          </a:p>
        </p:txBody>
      </p:sp>
      <p:sp>
        <p:nvSpPr>
          <p:cNvPr id="105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sr-Cyrl-CS" sz="2800"/>
              <a:t>М</a:t>
            </a:r>
            <a:r>
              <a:rPr lang="ru-RU" sz="2800"/>
              <a:t>ожемо тестирати нулту хипотезу да је стопа плодности после лапароскопије била мања или једнака оној од пре</a:t>
            </a:r>
          </a:p>
          <a:p>
            <a:pPr lvl="1">
              <a:lnSpc>
                <a:spcPct val="95000"/>
              </a:lnSpc>
            </a:pPr>
            <a:r>
              <a:rPr lang="ru-RU" sz="2400"/>
              <a:t>алтернативна хипотеза је била да је стопа </a:t>
            </a:r>
            <a:r>
              <a:rPr lang="sr-Cyrl-CS" sz="2400"/>
              <a:t>зачећа </a:t>
            </a:r>
            <a:r>
              <a:rPr lang="ru-RU" sz="2400"/>
              <a:t>после лапароскопије била већа него пре</a:t>
            </a:r>
          </a:p>
          <a:p>
            <a:pPr>
              <a:lnSpc>
                <a:spcPct val="95000"/>
              </a:lnSpc>
            </a:pPr>
            <a:r>
              <a:rPr lang="ru-RU" sz="2800"/>
              <a:t>Двострани тест је био неодговарајући</a:t>
            </a:r>
            <a:r>
              <a:rPr lang="sr-Cyrl-CS" sz="2800"/>
              <a:t>,</a:t>
            </a:r>
            <a:r>
              <a:rPr lang="ru-RU" sz="2800"/>
              <a:t> јер да лапароскопија није имала утицаја на плодност</a:t>
            </a:r>
          </a:p>
          <a:p>
            <a:pPr lvl="1">
              <a:lnSpc>
                <a:spcPct val="95000"/>
              </a:lnSpc>
            </a:pPr>
            <a:r>
              <a:rPr lang="sr-Cyrl-CS" sz="2400"/>
              <a:t>очекивали би да </a:t>
            </a:r>
            <a:r>
              <a:rPr lang="ru-RU" sz="2400"/>
              <a:t>стопа </a:t>
            </a:r>
            <a:r>
              <a:rPr lang="sr-Cyrl-CS" sz="2400"/>
              <a:t>(</a:t>
            </a:r>
            <a:r>
              <a:rPr lang="sr-Latn-CS" sz="2400" i="1"/>
              <a:t>rate</a:t>
            </a:r>
            <a:r>
              <a:rPr lang="sr-Cyrl-CS" sz="2400"/>
              <a:t>) после </a:t>
            </a:r>
            <a:r>
              <a:rPr lang="ru-RU" sz="2400"/>
              <a:t>лапароскопије </a:t>
            </a:r>
            <a:r>
              <a:rPr lang="sr-Cyrl-CS" sz="2400"/>
              <a:t>буде</a:t>
            </a:r>
            <a:r>
              <a:rPr lang="ru-RU" sz="2400"/>
              <a:t> мања, случајност се није убрајала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7005F-3C1F-4C72-9AFD-169B57C32FFF}" type="slidenum">
              <a:rPr lang="en-US"/>
              <a:pPr/>
              <a:t>2</a:t>
            </a:fld>
            <a:endParaRPr lang="en-US"/>
          </a:p>
        </p:txBody>
      </p:sp>
      <p:sp>
        <p:nvSpPr>
          <p:cNvPr id="79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Тестирање хипотезе</a:t>
            </a:r>
            <a:endParaRPr lang="sr-Latn-CS"/>
          </a:p>
        </p:txBody>
      </p:sp>
      <p:sp>
        <p:nvSpPr>
          <p:cNvPr id="79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800"/>
              <a:t>Тест значајности омогућава нам да измеримо снагу доказа које подаци</a:t>
            </a:r>
            <a:r>
              <a:rPr lang="sr-Cyrl-CS" sz="2800"/>
              <a:t> обезбеђују </a:t>
            </a:r>
            <a:r>
              <a:rPr lang="sr-Latn-CS" sz="2800"/>
              <a:t>у вези са </a:t>
            </a:r>
            <a:r>
              <a:rPr lang="sr-Cyrl-CS" sz="2800"/>
              <a:t>предлогом од интереса</a:t>
            </a:r>
            <a:endParaRPr lang="sr-Latn-CS" sz="2800"/>
          </a:p>
          <a:p>
            <a:pPr>
              <a:lnSpc>
                <a:spcPct val="90000"/>
              </a:lnSpc>
            </a:pPr>
            <a:r>
              <a:rPr lang="sr-Cyrl-CS" sz="2800"/>
              <a:t>П</a:t>
            </a:r>
            <a:r>
              <a:rPr lang="sr-Latn-CS" sz="2800"/>
              <a:t>итамо се да ли је уочена разлика била довољно мала да </a:t>
            </a:r>
            <a:r>
              <a:rPr lang="sr-Cyrl-CS" sz="2800"/>
              <a:t>би </a:t>
            </a:r>
            <a:r>
              <a:rPr lang="sr-Latn-CS" sz="2800"/>
              <a:t>се појавила случајно</a:t>
            </a:r>
            <a:r>
              <a:rPr lang="sr-Cyrl-CS" sz="2800"/>
              <a:t>, </a:t>
            </a:r>
            <a:r>
              <a:rPr lang="sr-Latn-CS" sz="2800"/>
              <a:t>ако заиста није било разлике у популацији</a:t>
            </a:r>
          </a:p>
          <a:p>
            <a:pPr lvl="1">
              <a:lnSpc>
                <a:spcPct val="90000"/>
              </a:lnSpc>
            </a:pPr>
            <a:r>
              <a:rPr lang="sr-Cyrl-CS" sz="2400"/>
              <a:t>а</a:t>
            </a:r>
            <a:r>
              <a:rPr lang="sr-Latn-CS" sz="2400"/>
              <a:t>ко би то био случај, онда би докази у корист постојања разлике између периода лечења били слаби или непостојећи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Latn-CS" sz="2400"/>
              <a:t>ако би разлика била много већа него што смо очекивали</a:t>
            </a:r>
            <a:r>
              <a:rPr lang="sr-Cyrl-CS" sz="2400"/>
              <a:t> због </a:t>
            </a:r>
            <a:r>
              <a:rPr lang="sr-Latn-CS" sz="2400"/>
              <a:t>случајности</a:t>
            </a:r>
            <a:r>
              <a:rPr lang="sr-Cyrl-CS" sz="2400"/>
              <a:t> </a:t>
            </a:r>
            <a:r>
              <a:rPr lang="sr-Latn-CS" sz="2400"/>
              <a:t>онда би докази у корист реалне разлике били јаки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71342-07F7-43A2-9C11-1E2A827AA8BA}" type="slidenum">
              <a:rPr lang="en-US"/>
              <a:pPr/>
              <a:t>20</a:t>
            </a:fld>
            <a:endParaRPr lang="en-US"/>
          </a:p>
        </p:txBody>
      </p:sp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Значајан, стваран и важан</a:t>
            </a:r>
            <a:r>
              <a:rPr lang="sr-Latn-CS"/>
              <a:t> </a:t>
            </a:r>
          </a:p>
        </p:txBody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l-PL" sz="2800"/>
              <a:t>A</a:t>
            </a:r>
            <a:r>
              <a:rPr lang="ru-RU" sz="2800"/>
              <a:t>ко је разлика статистички значајна, онда може бити стварна, али не и </a:t>
            </a:r>
            <a:r>
              <a:rPr lang="sr-Cyrl-CS" sz="2800"/>
              <a:t>обавезно важна</a:t>
            </a:r>
          </a:p>
          <a:p>
            <a:pPr lvl="1">
              <a:lnSpc>
                <a:spcPct val="90000"/>
              </a:lnSpc>
            </a:pPr>
            <a:r>
              <a:rPr lang="ru-RU" sz="2400"/>
              <a:t>ефекат </a:t>
            </a:r>
            <a:r>
              <a:rPr lang="sr-Cyrl-CS" sz="2400"/>
              <a:t>који </a:t>
            </a:r>
            <a:r>
              <a:rPr lang="ru-RU" sz="2400"/>
              <a:t>има лек за крвни притисак</a:t>
            </a:r>
          </a:p>
          <a:p>
            <a:pPr lvl="1">
              <a:lnSpc>
                <a:spcPct val="90000"/>
              </a:lnSpc>
            </a:pPr>
            <a:r>
              <a:rPr lang="ru-RU" sz="2400"/>
              <a:t>лек подиже крвни притисак </a:t>
            </a:r>
            <a:r>
              <a:rPr lang="sr-Cyrl-CS" sz="2400"/>
              <a:t>за </a:t>
            </a:r>
            <a:r>
              <a:rPr lang="ru-RU" sz="2400"/>
              <a:t>о</a:t>
            </a:r>
            <a:r>
              <a:rPr lang="sr-Cyrl-CS" sz="2400"/>
              <a:t>д</a:t>
            </a:r>
            <a:r>
              <a:rPr lang="ru-RU" sz="2400"/>
              <a:t>прилике 1 </a:t>
            </a:r>
            <a:r>
              <a:rPr lang="sr-Latn-CS" sz="2400"/>
              <a:t>mmHg</a:t>
            </a:r>
            <a:r>
              <a:rPr lang="ru-RU" sz="2400"/>
              <a:t>, и то је значајно</a:t>
            </a:r>
          </a:p>
          <a:p>
            <a:pPr lvl="1">
              <a:lnSpc>
                <a:spcPct val="90000"/>
              </a:lnSpc>
            </a:pPr>
            <a:r>
              <a:rPr lang="ru-RU" sz="2400"/>
              <a:t>повећање крвног притиска за </a:t>
            </a:r>
            <a:r>
              <a:rPr lang="sr-Cyrl-CS" sz="2400"/>
              <a:t>1 </a:t>
            </a:r>
            <a:r>
              <a:rPr lang="sr-Latn-CS" sz="2400"/>
              <a:t>mmHg</a:t>
            </a:r>
            <a:r>
              <a:rPr lang="ru-RU" sz="2400"/>
              <a:t> клинички није важно, па, иако може </a:t>
            </a:r>
            <a:r>
              <a:rPr lang="sr-Cyrl-CS" sz="2400"/>
              <a:t>постојати</a:t>
            </a:r>
            <a:r>
              <a:rPr lang="ru-RU" sz="2400"/>
              <a:t>, </a:t>
            </a:r>
            <a:r>
              <a:rPr lang="sr-Cyrl-CS" sz="2400"/>
              <a:t>није од значаја</a:t>
            </a:r>
          </a:p>
          <a:p>
            <a:pPr lvl="1">
              <a:lnSpc>
                <a:spcPct val="90000"/>
              </a:lnSpc>
            </a:pPr>
            <a:r>
              <a:rPr lang="ru-RU" sz="2400"/>
              <a:t>статистички  јесте значајно, и стварно, али није важно</a:t>
            </a:r>
          </a:p>
          <a:p>
            <a:pPr>
              <a:lnSpc>
                <a:spcPct val="90000"/>
              </a:lnSpc>
            </a:pPr>
            <a:r>
              <a:rPr lang="ru-RU" sz="2800"/>
              <a:t>Ако разлика није статистички значајна, и даље може бити стварна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AB7CC-37F3-4753-B91D-D53BAC295623}" type="slidenum">
              <a:rPr lang="en-US"/>
              <a:pPr/>
              <a:t>21</a:t>
            </a:fld>
            <a:endParaRPr lang="en-US"/>
          </a:p>
        </p:txBody>
      </p:sp>
      <p:sp>
        <p:nvSpPr>
          <p:cNvPr id="82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Значајан, стваран и важан</a:t>
            </a:r>
            <a:endParaRPr lang="sr-Latn-CS"/>
          </a:p>
        </p:txBody>
      </p:sp>
      <p:sp>
        <p:nvSpPr>
          <p:cNvPr id="82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6850"/>
            <a:ext cx="8229600" cy="4868863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sr-Latn-CS" sz="2200"/>
              <a:t>Кerrigan </a:t>
            </a:r>
            <a:r>
              <a:rPr lang="sr-Cyrl-CS" sz="2200" i="1"/>
              <a:t>и други </a:t>
            </a:r>
            <a:r>
              <a:rPr lang="sr-Latn-CS" sz="2200"/>
              <a:t>(1993) </a:t>
            </a:r>
            <a:r>
              <a:rPr lang="sr-Cyrl-CS" sz="2200"/>
              <a:t>оценили су ефекте различитих нивоа информација на забринутост код пацијената који знају да их очекује хирушка операција</a:t>
            </a:r>
          </a:p>
          <a:p>
            <a:pPr lvl="1">
              <a:lnSpc>
                <a:spcPct val="95000"/>
              </a:lnSpc>
            </a:pPr>
            <a:r>
              <a:rPr lang="pl-PL" sz="1800"/>
              <a:t>израчунали </a:t>
            </a:r>
            <a:r>
              <a:rPr lang="sr-Cyrl-CS" sz="1800"/>
              <a:t>су </a:t>
            </a:r>
            <a:r>
              <a:rPr lang="pl-PL" sz="1800"/>
              <a:t>тестове за промену средине у резултату </a:t>
            </a:r>
            <a:r>
              <a:rPr lang="sr-Cyrl-CS" sz="1800"/>
              <a:t>забринутости </a:t>
            </a:r>
            <a:r>
              <a:rPr lang="pl-PL" sz="1800"/>
              <a:t>за сваку групу посебно</a:t>
            </a:r>
            <a:r>
              <a:rPr lang="sr-Latn-CS" sz="1800"/>
              <a:t> </a:t>
            </a:r>
            <a:endParaRPr lang="sr-Cyrl-CS" sz="2000"/>
          </a:p>
          <a:p>
            <a:pPr>
              <a:lnSpc>
                <a:spcPct val="95000"/>
              </a:lnSpc>
            </a:pPr>
            <a:r>
              <a:rPr lang="sr-Latn-CS" sz="2200"/>
              <a:t>K</a:t>
            </a:r>
            <a:r>
              <a:rPr lang="pl-PL" sz="2200"/>
              <a:t>од групе којој су дате детаљне информације промена средине забринутости није била значајна</a:t>
            </a:r>
            <a:endParaRPr lang="sr-Cyrl-CS" sz="2200"/>
          </a:p>
          <a:p>
            <a:pPr lvl="1">
              <a:lnSpc>
                <a:spcPct val="95000"/>
              </a:lnSpc>
            </a:pPr>
            <a:r>
              <a:rPr lang="sr-Latn-CS" sz="2000"/>
              <a:t>(</a:t>
            </a:r>
            <a:r>
              <a:rPr lang="sr-Latn-CS" sz="2000" i="1"/>
              <a:t>P</a:t>
            </a:r>
            <a:r>
              <a:rPr lang="sr-Latn-CS" sz="2000"/>
              <a:t> </a:t>
            </a:r>
            <a:r>
              <a:rPr lang="ru-RU" sz="2000"/>
              <a:t>=0.02</a:t>
            </a:r>
            <a:r>
              <a:rPr lang="sr-Latn-CS" sz="2000"/>
              <a:t>), </a:t>
            </a:r>
            <a:r>
              <a:rPr lang="pl-PL" sz="2000"/>
              <a:t>нетачно тумачена као </a:t>
            </a:r>
            <a:r>
              <a:rPr lang="sr-Latn-CS" sz="2000"/>
              <a:t>''</a:t>
            </a:r>
            <a:r>
              <a:rPr lang="pl-PL" sz="2000"/>
              <a:t>без промене</a:t>
            </a:r>
            <a:r>
              <a:rPr lang="sr-Latn-CS" sz="2000"/>
              <a:t>''</a:t>
            </a:r>
            <a:endParaRPr lang="sr-Cyrl-CS" sz="2000"/>
          </a:p>
          <a:p>
            <a:pPr>
              <a:lnSpc>
                <a:spcPct val="95000"/>
              </a:lnSpc>
            </a:pPr>
            <a:r>
              <a:rPr lang="sr-Latn-CS" sz="2200"/>
              <a:t>K</a:t>
            </a:r>
            <a:r>
              <a:rPr lang="pl-PL" sz="2200"/>
              <a:t>од друге групе</a:t>
            </a:r>
            <a:r>
              <a:rPr lang="sr-Latn-CS" sz="2200"/>
              <a:t>, </a:t>
            </a:r>
            <a:r>
              <a:rPr lang="pl-PL" sz="2200"/>
              <a:t>смањење забринутости је било значајно</a:t>
            </a:r>
            <a:endParaRPr lang="sr-Cyrl-CS" sz="2200"/>
          </a:p>
          <a:p>
            <a:pPr lvl="1">
              <a:lnSpc>
                <a:spcPct val="95000"/>
              </a:lnSpc>
            </a:pPr>
            <a:r>
              <a:rPr lang="sr-Latn-CS" sz="2000"/>
              <a:t>(</a:t>
            </a:r>
            <a:r>
              <a:rPr lang="sr-Latn-CS" sz="2000" i="1"/>
              <a:t>P</a:t>
            </a:r>
            <a:r>
              <a:rPr lang="sr-Latn-CS" sz="2000"/>
              <a:t> </a:t>
            </a:r>
            <a:r>
              <a:rPr lang="ru-RU" sz="2000"/>
              <a:t>=0.01</a:t>
            </a:r>
            <a:r>
              <a:rPr lang="sr-Latn-CS" sz="2000"/>
              <a:t>)</a:t>
            </a:r>
            <a:endParaRPr lang="sr-Cyrl-CS" sz="2000"/>
          </a:p>
          <a:p>
            <a:pPr>
              <a:lnSpc>
                <a:spcPct val="95000"/>
              </a:lnSpc>
            </a:pPr>
            <a:r>
              <a:rPr lang="pl-PL" sz="2200"/>
              <a:t>Закључили су да је постојала разлика између ове две групе</a:t>
            </a:r>
            <a:r>
              <a:rPr lang="sr-Cyrl-CS" sz="2200"/>
              <a:t> </a:t>
            </a:r>
            <a:r>
              <a:rPr lang="pl-PL" sz="2200"/>
              <a:t>зато што је промена била значајна</a:t>
            </a:r>
            <a:endParaRPr lang="sr-Cyrl-CS" sz="2200"/>
          </a:p>
          <a:p>
            <a:pPr lvl="1">
              <a:lnSpc>
                <a:spcPct val="95000"/>
              </a:lnSpc>
            </a:pPr>
            <a:r>
              <a:rPr lang="pl-PL" sz="2000"/>
              <a:t>код једне</a:t>
            </a:r>
            <a:r>
              <a:rPr lang="sr-Cyrl-CS" sz="2000"/>
              <a:t> групе, </a:t>
            </a:r>
            <a:r>
              <a:rPr lang="pl-PL" sz="2000"/>
              <a:t>али не и код друге групе</a:t>
            </a:r>
            <a:endParaRPr lang="sr-Cyrl-CS" sz="2000"/>
          </a:p>
          <a:p>
            <a:pPr lvl="1">
              <a:lnSpc>
                <a:spcPct val="95000"/>
              </a:lnSpc>
            </a:pPr>
            <a:r>
              <a:rPr lang="sr-Cyrl-CS" sz="2000"/>
              <a:t>о</a:t>
            </a:r>
            <a:r>
              <a:rPr lang="pl-PL" sz="2000"/>
              <a:t>во није тачно</a:t>
            </a:r>
            <a:endParaRPr lang="sr-Latn-CS" sz="20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94411-1A4D-42DE-B20A-C29B58D63027}" type="slidenum">
              <a:rPr lang="en-US"/>
              <a:pPr/>
              <a:t>22</a:t>
            </a:fld>
            <a:endParaRPr lang="en-US"/>
          </a:p>
        </p:txBody>
      </p:sp>
      <p:sp>
        <p:nvSpPr>
          <p:cNvPr id="104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Значајан, стваран и важан</a:t>
            </a:r>
            <a:endParaRPr lang="sr-Latn-CS"/>
          </a:p>
        </p:txBody>
      </p:sp>
      <p:sp>
        <p:nvSpPr>
          <p:cNvPr id="104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600"/>
              <a:t>A</a:t>
            </a:r>
            <a:r>
              <a:rPr lang="pl-PL" sz="2600"/>
              <a:t>лтернативна анализа је тестира</a:t>
            </a:r>
            <a:r>
              <a:rPr lang="sr-Cyrl-CS" sz="2600"/>
              <a:t>ла </a:t>
            </a:r>
            <a:r>
              <a:rPr lang="pl-PL" sz="2600"/>
              <a:t>нулт</a:t>
            </a:r>
            <a:r>
              <a:rPr lang="sr-Cyrl-CS" sz="2600"/>
              <a:t>у </a:t>
            </a:r>
            <a:r>
              <a:rPr lang="pl-PL" sz="2600"/>
              <a:t>хипотез</a:t>
            </a:r>
            <a:r>
              <a:rPr lang="sr-Cyrl-CS" sz="2600"/>
              <a:t>у </a:t>
            </a:r>
            <a:r>
              <a:rPr lang="pl-PL" sz="2600"/>
              <a:t>да након прилагођавања почетном резултату забринутости</a:t>
            </a:r>
            <a:endParaRPr lang="sr-Cyrl-CS" sz="2600"/>
          </a:p>
          <a:p>
            <a:pPr lvl="1"/>
            <a:r>
              <a:rPr lang="pl-PL" sz="2200"/>
              <a:t>средина резултата забринутости је иста код </a:t>
            </a:r>
            <a:r>
              <a:rPr lang="sr-Cyrl-CS" sz="2200"/>
              <a:t>обе групе </a:t>
            </a:r>
            <a:r>
              <a:rPr lang="pl-PL" sz="2200"/>
              <a:t>пацијената</a:t>
            </a:r>
            <a:endParaRPr lang="sr-Cyrl-CS" sz="2200"/>
          </a:p>
          <a:p>
            <a:r>
              <a:rPr lang="pl-PL" sz="2600"/>
              <a:t>Ово је показало значај</a:t>
            </a:r>
            <a:r>
              <a:rPr lang="sr-Cyrl-CS" sz="2600"/>
              <a:t>н</a:t>
            </a:r>
            <a:r>
              <a:rPr lang="pl-PL" sz="2600"/>
              <a:t>о ви</a:t>
            </a:r>
            <a:r>
              <a:rPr lang="sr-Cyrl-CS" sz="2600"/>
              <a:t>шу средину </a:t>
            </a:r>
            <a:r>
              <a:rPr lang="pl-PL" sz="2600"/>
              <a:t>резултат</a:t>
            </a:r>
            <a:r>
              <a:rPr lang="sr-Cyrl-CS" sz="2600"/>
              <a:t>а </a:t>
            </a:r>
            <a:r>
              <a:rPr lang="pl-PL" sz="2600"/>
              <a:t>код групе која је детаљно обаве</a:t>
            </a:r>
            <a:r>
              <a:rPr lang="sr-Cyrl-CS" sz="2600"/>
              <a:t>ш</a:t>
            </a:r>
            <a:r>
              <a:rPr lang="pl-PL" sz="2600"/>
              <a:t>тена</a:t>
            </a:r>
            <a:r>
              <a:rPr lang="sr-Latn-CS" sz="2600"/>
              <a:t> (Bland and Аltman 1993) </a:t>
            </a:r>
            <a:endParaRPr lang="sr-Cyrl-CS" sz="2600"/>
          </a:p>
          <a:p>
            <a:r>
              <a:rPr lang="pl-PL" sz="2600"/>
              <a:t>Тестирање унутар сваке групе посебно је у с</a:t>
            </a:r>
            <a:r>
              <a:rPr lang="sr-Cyrl-CS" sz="2600"/>
              <a:t>уш</a:t>
            </a:r>
            <a:r>
              <a:rPr lang="pl-PL" sz="2600"/>
              <a:t>тини иста гре</a:t>
            </a:r>
            <a:r>
              <a:rPr lang="sr-Cyrl-CS" sz="2600"/>
              <a:t>ш</a:t>
            </a:r>
            <a:r>
              <a:rPr lang="pl-PL" sz="2600"/>
              <a:t>ка као</a:t>
            </a:r>
            <a:endParaRPr lang="sr-Cyrl-CS" sz="2600"/>
          </a:p>
          <a:p>
            <a:pPr lvl="1"/>
            <a:r>
              <a:rPr lang="pl-PL" sz="2200"/>
              <a:t>ра</a:t>
            </a:r>
            <a:r>
              <a:rPr lang="sr-Cyrl-CS" sz="2200"/>
              <a:t>ч</a:t>
            </a:r>
            <a:r>
              <a:rPr lang="pl-PL" sz="2200"/>
              <a:t>унање интервала поверења за сваку групу п</a:t>
            </a:r>
            <a:r>
              <a:rPr lang="sr-Cyrl-CS" sz="2200"/>
              <a:t>о</a:t>
            </a:r>
            <a:r>
              <a:rPr lang="pl-PL" sz="2200"/>
              <a:t>себно</a:t>
            </a:r>
            <a:r>
              <a:rPr lang="sr-Latn-CS" sz="2200"/>
              <a:t>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0660-8471-4608-ABC3-40CA80183CBC}" type="slidenum">
              <a:rPr lang="en-US"/>
              <a:pPr/>
              <a:t>23</a:t>
            </a:fld>
            <a:endParaRPr lang="en-US"/>
          </a:p>
        </p:txBody>
      </p:sp>
      <p:sp>
        <p:nvSpPr>
          <p:cNvPr id="82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Упоређивање средина великих узорака</a:t>
            </a:r>
            <a:r>
              <a:rPr lang="sr-Latn-CS" sz="3600"/>
              <a:t> </a:t>
            </a:r>
          </a:p>
        </p:txBody>
      </p:sp>
      <p:sp>
        <p:nvSpPr>
          <p:cNvPr id="82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60488"/>
            <a:ext cx="8229600" cy="4870450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sr-Cyrl-CS" sz="2800"/>
              <a:t>Ако имамо два узорка величина </a:t>
            </a:r>
            <a:r>
              <a:rPr lang="sr-Latn-CS" sz="2800" i="1"/>
              <a:t>n</a:t>
            </a:r>
            <a:r>
              <a:rPr lang="sr-Latn-CS" sz="2800" baseline="-25000"/>
              <a:t>1</a:t>
            </a:r>
            <a:r>
              <a:rPr lang="sr-Latn-CS" sz="2800"/>
              <a:t> </a:t>
            </a:r>
            <a:r>
              <a:rPr lang="sr-Cyrl-CS" sz="2800"/>
              <a:t>и </a:t>
            </a:r>
            <a:r>
              <a:rPr lang="sr-Latn-CS" sz="2800" i="1"/>
              <a:t>n</a:t>
            </a:r>
            <a:r>
              <a:rPr lang="sr-Latn-CS" sz="2800" baseline="-25000"/>
              <a:t>2</a:t>
            </a:r>
            <a:r>
              <a:rPr lang="sr-Latn-CS" sz="2800"/>
              <a:t>, </a:t>
            </a:r>
            <a:r>
              <a:rPr lang="sr-Cyrl-CS" sz="2800"/>
              <a:t>са срединама узорака     и     , и са стандардним грешкама </a:t>
            </a:r>
            <a:r>
              <a:rPr lang="sr-Latn-CS" sz="2800" i="1"/>
              <a:t>SE</a:t>
            </a:r>
            <a:r>
              <a:rPr lang="sr-Latn-CS" sz="2800" baseline="-25000"/>
              <a:t>1</a:t>
            </a:r>
            <a:r>
              <a:rPr lang="sr-Latn-CS" sz="2800"/>
              <a:t> </a:t>
            </a:r>
            <a:r>
              <a:rPr lang="sr-Cyrl-CS" sz="2800"/>
              <a:t>и </a:t>
            </a:r>
            <a:r>
              <a:rPr lang="sr-Latn-CS" sz="2800" i="1"/>
              <a:t>SE</a:t>
            </a:r>
            <a:r>
              <a:rPr lang="sr-Latn-CS" sz="2800" baseline="-25000"/>
              <a:t>2</a:t>
            </a:r>
            <a:r>
              <a:rPr lang="sr-Latn-CS" sz="2800"/>
              <a:t>, </a:t>
            </a:r>
            <a:r>
              <a:rPr lang="sr-Cyrl-CS" sz="2800"/>
              <a:t>стандардна грешка предвиђања разлике             је</a:t>
            </a:r>
          </a:p>
          <a:p>
            <a:pPr>
              <a:lnSpc>
                <a:spcPct val="95000"/>
              </a:lnSpc>
            </a:pPr>
            <a:endParaRPr lang="sr-Cyrl-CS" sz="2800"/>
          </a:p>
          <a:p>
            <a:pPr>
              <a:lnSpc>
                <a:spcPct val="95000"/>
              </a:lnSpc>
            </a:pPr>
            <a:endParaRPr lang="sr-Cyrl-CS" sz="2800"/>
          </a:p>
          <a:p>
            <a:pPr>
              <a:lnSpc>
                <a:spcPct val="95000"/>
              </a:lnSpc>
            </a:pPr>
            <a:r>
              <a:rPr lang="sr-Cyrl-CS" sz="2800"/>
              <a:t>А</a:t>
            </a:r>
            <a:r>
              <a:rPr lang="pl-PL" sz="2800"/>
              <a:t>ко су </a:t>
            </a:r>
            <a:r>
              <a:rPr lang="sr-Latn-CS" sz="2800" i="1"/>
              <a:t>n</a:t>
            </a:r>
            <a:r>
              <a:rPr lang="sr-Latn-CS" sz="2800" baseline="-25000"/>
              <a:t>1</a:t>
            </a:r>
            <a:r>
              <a:rPr lang="sr-Latn-CS" sz="2800"/>
              <a:t> </a:t>
            </a:r>
            <a:r>
              <a:rPr lang="sr-Cyrl-CS" sz="2800"/>
              <a:t>и </a:t>
            </a:r>
            <a:r>
              <a:rPr lang="sr-Latn-CS" sz="2800" i="1"/>
              <a:t>n</a:t>
            </a:r>
            <a:r>
              <a:rPr lang="sr-Latn-CS" sz="2800" baseline="-25000"/>
              <a:t>2</a:t>
            </a:r>
            <a:r>
              <a:rPr lang="sr-Latn-CS" sz="2800"/>
              <a:t> </a:t>
            </a:r>
            <a:r>
              <a:rPr lang="pl-PL" sz="2800"/>
              <a:t>велики</a:t>
            </a:r>
            <a:r>
              <a:rPr lang="sr-Latn-CS" sz="2800"/>
              <a:t>,</a:t>
            </a:r>
            <a:r>
              <a:rPr lang="sr-Cyrl-CS" sz="2800"/>
              <a:t>             </a:t>
            </a:r>
            <a:r>
              <a:rPr lang="pl-PL" sz="2800"/>
              <a:t> </a:t>
            </a:r>
            <a:r>
              <a:rPr lang="sr-Cyrl-CS" sz="2800"/>
              <a:t>ће </a:t>
            </a:r>
            <a:r>
              <a:rPr lang="pl-PL" sz="2800"/>
              <a:t>бити из </a:t>
            </a:r>
            <a:r>
              <a:rPr lang="sr-Cyrl-CS" sz="2800"/>
              <a:t>Н</a:t>
            </a:r>
            <a:r>
              <a:rPr lang="pl-PL" sz="2800"/>
              <a:t>ормалне расподеле са </a:t>
            </a:r>
            <a:r>
              <a:rPr lang="sr-Cyrl-CS" sz="2800"/>
              <a:t>средином            </a:t>
            </a:r>
          </a:p>
          <a:p>
            <a:pPr lvl="1">
              <a:lnSpc>
                <a:spcPct val="95000"/>
              </a:lnSpc>
            </a:pPr>
            <a:r>
              <a:rPr lang="pl-PL" sz="2400"/>
              <a:t>разлика популације</a:t>
            </a:r>
            <a:r>
              <a:rPr lang="sr-Latn-CS" sz="2400"/>
              <a:t> </a:t>
            </a:r>
            <a:r>
              <a:rPr lang="pl-PL" sz="2400"/>
              <a:t>и </a:t>
            </a:r>
            <a:endParaRPr lang="sr-Cyrl-CS" sz="2400"/>
          </a:p>
          <a:p>
            <a:pPr lvl="1">
              <a:lnSpc>
                <a:spcPct val="95000"/>
              </a:lnSpc>
            </a:pPr>
            <a:r>
              <a:rPr lang="pl-PL" sz="2400"/>
              <a:t>њен</a:t>
            </a:r>
            <a:r>
              <a:rPr lang="sr-Cyrl-CS" sz="2400"/>
              <a:t>о </a:t>
            </a:r>
            <a:r>
              <a:rPr lang="pl-PL" sz="2400"/>
              <a:t>стандардн</a:t>
            </a:r>
            <a:r>
              <a:rPr lang="sr-Cyrl-CS" sz="2400"/>
              <a:t>о </a:t>
            </a:r>
            <a:r>
              <a:rPr lang="pl-PL" sz="2400"/>
              <a:t>одступање је добро предвиђено помоћу предвиђања стандардне грешке</a:t>
            </a:r>
            <a:r>
              <a:rPr lang="sr-Latn-CS" sz="2400"/>
              <a:t> </a:t>
            </a:r>
            <a:r>
              <a:rPr lang="sr-Cyrl-CS" sz="2400"/>
              <a:t> </a:t>
            </a:r>
            <a:endParaRPr lang="sr-Latn-CS" sz="2400"/>
          </a:p>
        </p:txBody>
      </p:sp>
      <p:sp>
        <p:nvSpPr>
          <p:cNvPr id="8284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28421" name="Object 5"/>
          <p:cNvGraphicFramePr>
            <a:graphicFrameLocks noChangeAspect="1"/>
          </p:cNvGraphicFramePr>
          <p:nvPr/>
        </p:nvGraphicFramePr>
        <p:xfrm>
          <a:off x="4124325" y="1801813"/>
          <a:ext cx="546100" cy="474662"/>
        </p:xfrm>
        <a:graphic>
          <a:graphicData uri="http://schemas.openxmlformats.org/presentationml/2006/ole">
            <p:oleObj spid="_x0000_s828421" name="Equation" r:id="rId4" imgW="215713" imgH="190335" progId="">
              <p:embed/>
            </p:oleObj>
          </a:graphicData>
        </a:graphic>
      </p:graphicFrame>
      <p:sp>
        <p:nvSpPr>
          <p:cNvPr id="828422" name="Rectangle 6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28423" name="Object 7"/>
          <p:cNvGraphicFramePr>
            <a:graphicFrameLocks noChangeAspect="1"/>
          </p:cNvGraphicFramePr>
          <p:nvPr/>
        </p:nvGraphicFramePr>
        <p:xfrm>
          <a:off x="4859338" y="1793875"/>
          <a:ext cx="455612" cy="479425"/>
        </p:xfrm>
        <a:graphic>
          <a:graphicData uri="http://schemas.openxmlformats.org/presentationml/2006/ole">
            <p:oleObj spid="_x0000_s828423" name="Equation" r:id="rId5" imgW="177646" imgH="190335" progId="">
              <p:embed/>
            </p:oleObj>
          </a:graphicData>
        </a:graphic>
      </p:graphicFrame>
      <p:sp>
        <p:nvSpPr>
          <p:cNvPr id="828424" name="Rectangle 8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28425" name="Object 9"/>
          <p:cNvGraphicFramePr>
            <a:graphicFrameLocks noChangeAspect="1"/>
          </p:cNvGraphicFramePr>
          <p:nvPr/>
        </p:nvGraphicFramePr>
        <p:xfrm>
          <a:off x="1046163" y="3216275"/>
          <a:ext cx="2506662" cy="866775"/>
        </p:xfrm>
        <a:graphic>
          <a:graphicData uri="http://schemas.openxmlformats.org/presentationml/2006/ole">
            <p:oleObj spid="_x0000_s828425" name="Equation" r:id="rId6" imgW="774364" imgH="266584" progId="">
              <p:embed/>
            </p:oleObj>
          </a:graphicData>
        </a:graphic>
      </p:graphicFrame>
      <p:sp>
        <p:nvSpPr>
          <p:cNvPr id="828426" name="Rectangle 10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28427" name="Object 11"/>
          <p:cNvGraphicFramePr>
            <a:graphicFrameLocks noChangeAspect="1"/>
          </p:cNvGraphicFramePr>
          <p:nvPr/>
        </p:nvGraphicFramePr>
        <p:xfrm>
          <a:off x="4429125" y="2595563"/>
          <a:ext cx="1106488" cy="492125"/>
        </p:xfrm>
        <a:graphic>
          <a:graphicData uri="http://schemas.openxmlformats.org/presentationml/2006/ole">
            <p:oleObj spid="_x0000_s828427" name="Equation" r:id="rId7" imgW="431613" imgH="190417" progId="">
              <p:embed/>
            </p:oleObj>
          </a:graphicData>
        </a:graphic>
      </p:graphicFrame>
      <p:sp>
        <p:nvSpPr>
          <p:cNvPr id="82842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28429" name="Object 13"/>
          <p:cNvGraphicFramePr>
            <a:graphicFrameLocks noChangeAspect="1"/>
          </p:cNvGraphicFramePr>
          <p:nvPr/>
        </p:nvGraphicFramePr>
        <p:xfrm>
          <a:off x="4494213" y="3959225"/>
          <a:ext cx="1222375" cy="542925"/>
        </p:xfrm>
        <a:graphic>
          <a:graphicData uri="http://schemas.openxmlformats.org/presentationml/2006/ole">
            <p:oleObj spid="_x0000_s828429" name="Equation" r:id="rId8" imgW="431613" imgH="190417" progId="">
              <p:embed/>
            </p:oleObj>
          </a:graphicData>
        </a:graphic>
      </p:graphicFrame>
      <p:sp>
        <p:nvSpPr>
          <p:cNvPr id="82843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28431" name="Object 15"/>
          <p:cNvGraphicFramePr>
            <a:graphicFrameLocks noChangeAspect="1"/>
          </p:cNvGraphicFramePr>
          <p:nvPr/>
        </p:nvGraphicFramePr>
        <p:xfrm>
          <a:off x="6691313" y="4491038"/>
          <a:ext cx="1006475" cy="503237"/>
        </p:xfrm>
        <a:graphic>
          <a:graphicData uri="http://schemas.openxmlformats.org/presentationml/2006/ole">
            <p:oleObj spid="_x0000_s828431" name="Equation" r:id="rId9" imgW="380835" imgH="190417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19F48-761C-4031-A0C3-68259CEFC4E6}" type="slidenum">
              <a:rPr lang="en-US"/>
              <a:pPr/>
              <a:t>24</a:t>
            </a:fld>
            <a:endParaRPr lang="en-US"/>
          </a:p>
        </p:txBody>
      </p:sp>
      <p:sp>
        <p:nvSpPr>
          <p:cNvPr id="83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Упоређивање средина великих узорака</a:t>
            </a:r>
            <a:endParaRPr lang="sr-Latn-CS" sz="3600"/>
          </a:p>
        </p:txBody>
      </p:sp>
      <p:sp>
        <p:nvSpPr>
          <p:cNvPr id="8304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231188" cy="4725988"/>
          </a:xfrm>
        </p:spPr>
        <p:txBody>
          <a:bodyPr/>
          <a:lstStyle/>
          <a:p>
            <a:r>
              <a:rPr lang="sr-Cyrl-CS" sz="2600"/>
              <a:t>И</a:t>
            </a:r>
            <a:r>
              <a:rPr lang="pl-PL" sz="2600"/>
              <a:t>нтервал поверења </a:t>
            </a:r>
            <a:r>
              <a:rPr lang="sr-Cyrl-CS" sz="2600"/>
              <a:t>за разлику </a:t>
            </a:r>
            <a:r>
              <a:rPr lang="pl-PL" sz="2600"/>
              <a:t>изме</a:t>
            </a:r>
            <a:r>
              <a:rPr lang="sr-Cyrl-CS" sz="2600"/>
              <a:t>ђ</a:t>
            </a:r>
            <a:r>
              <a:rPr lang="pl-PL" sz="2600"/>
              <a:t>у средина</a:t>
            </a:r>
            <a:endParaRPr lang="sr-Cyrl-CS" sz="2600"/>
          </a:p>
          <a:p>
            <a:endParaRPr lang="sr-Cyrl-CS" sz="2600"/>
          </a:p>
          <a:p>
            <a:pPr>
              <a:spcBef>
                <a:spcPct val="30000"/>
              </a:spcBef>
            </a:pPr>
            <a:r>
              <a:rPr lang="en-GB" sz="2600"/>
              <a:t>M</a:t>
            </a:r>
            <a:r>
              <a:rPr lang="sr-Cyrl-CS" sz="2600"/>
              <a:t>ожемо га користити да остваримо тест значајности нулте хипотезе, да је разлика између средина нула</a:t>
            </a:r>
          </a:p>
          <a:p>
            <a:r>
              <a:rPr lang="sr-Cyrl-CS" sz="2600"/>
              <a:t>Ако интервал поверења укључује нулу</a:t>
            </a:r>
          </a:p>
          <a:p>
            <a:pPr lvl="1"/>
            <a:r>
              <a:rPr lang="sr-Cyrl-CS" sz="2200"/>
              <a:t>вероватноћа добијања таквог крајњег податка ако је нулта хипотеза била тачна, већа је од 0.05 (тј. 1- 0.95)</a:t>
            </a:r>
          </a:p>
          <a:p>
            <a:r>
              <a:rPr lang="sr-Cyrl-CS" sz="2600"/>
              <a:t>Ако </a:t>
            </a:r>
            <a:r>
              <a:rPr lang="sr-Cyrl-CS" sz="2500"/>
              <a:t>интервал поверења </a:t>
            </a:r>
            <a:r>
              <a:rPr lang="sr-Cyrl-CS" sz="2600"/>
              <a:t>искључује нул</a:t>
            </a:r>
          </a:p>
          <a:p>
            <a:pPr lvl="1"/>
            <a:r>
              <a:rPr lang="sr-Cyrl-CS" sz="2200"/>
              <a:t>вероватноћа таквог крајњег податка под нултом хипотезом је мања од 0.05 и разлика је значајна</a:t>
            </a:r>
            <a:r>
              <a:rPr lang="sr-Latn-CS" sz="2200"/>
              <a:t>  </a:t>
            </a:r>
          </a:p>
        </p:txBody>
      </p:sp>
      <p:graphicFrame>
        <p:nvGraphicFramePr>
          <p:cNvPr id="830468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34938" y="1747838"/>
          <a:ext cx="8316912" cy="814387"/>
        </p:xfrm>
        <a:graphic>
          <a:graphicData uri="http://schemas.openxmlformats.org/presentationml/2006/ole">
            <p:oleObj spid="_x0000_s830468" name="Document" r:id="rId4" imgW="5753279" imgH="342706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E2E2-6BB0-4B3B-A914-A6D9D425AA30}" type="slidenum">
              <a:rPr lang="en-US"/>
              <a:pPr/>
              <a:t>25</a:t>
            </a:fld>
            <a:endParaRPr lang="en-US"/>
          </a:p>
        </p:txBody>
      </p:sp>
      <p:sp>
        <p:nvSpPr>
          <p:cNvPr id="83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Упоређивање средина великих узорака</a:t>
            </a:r>
            <a:endParaRPr lang="sr-Latn-CS" sz="3600"/>
          </a:p>
        </p:txBody>
      </p:sp>
      <p:sp>
        <p:nvSpPr>
          <p:cNvPr id="83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/>
              <a:t>Д</a:t>
            </a:r>
            <a:r>
              <a:rPr lang="pl-PL" sz="2800"/>
              <a:t>руги начин</a:t>
            </a:r>
            <a:r>
              <a:rPr lang="sr-Cyrl-CS" sz="2800"/>
              <a:t> је да приметимо да</a:t>
            </a:r>
            <a:r>
              <a:rPr lang="sr-Latn-CS" sz="2800"/>
              <a:t> </a:t>
            </a:r>
            <a:endParaRPr lang="sr-Cyrl-CS" sz="2800"/>
          </a:p>
          <a:p>
            <a:endParaRPr lang="sr-Cyrl-CS" sz="2800"/>
          </a:p>
          <a:p>
            <a:endParaRPr lang="sr-Cyrl-CS" sz="2800"/>
          </a:p>
          <a:p>
            <a:pPr>
              <a:spcBef>
                <a:spcPct val="100000"/>
              </a:spcBef>
            </a:pPr>
            <a:r>
              <a:rPr lang="pl-PL" sz="2800"/>
              <a:t>из Стандардизоване Нормалне расподеле</a:t>
            </a:r>
            <a:r>
              <a:rPr lang="sr-Latn-CS" sz="2800"/>
              <a:t>, </a:t>
            </a:r>
            <a:r>
              <a:rPr lang="pl-PL" sz="2800"/>
              <a:t>тј</a:t>
            </a:r>
            <a:r>
              <a:rPr lang="sr-Latn-CS" sz="2800"/>
              <a:t>. </a:t>
            </a:r>
            <a:r>
              <a:rPr lang="sr-Cyrl-CS" sz="2800"/>
              <a:t>средине</a:t>
            </a:r>
            <a:r>
              <a:rPr lang="sr-Latn-CS" sz="2800"/>
              <a:t> 0 </a:t>
            </a:r>
            <a:r>
              <a:rPr lang="pl-PL" sz="2800"/>
              <a:t>и варијанс</a:t>
            </a:r>
            <a:r>
              <a:rPr lang="sr-Cyrl-CS" sz="2800"/>
              <a:t>е</a:t>
            </a:r>
            <a:r>
              <a:rPr lang="sr-Latn-CS" sz="2800"/>
              <a:t> 1</a:t>
            </a:r>
            <a:endParaRPr lang="sr-Cyrl-CS" sz="2800"/>
          </a:p>
          <a:p>
            <a:r>
              <a:rPr lang="en-GB" sz="2800"/>
              <a:t>По нултој хипотези да је µ</a:t>
            </a:r>
            <a:r>
              <a:rPr lang="en-GB" sz="2800" baseline="-25000"/>
              <a:t>1</a:t>
            </a:r>
            <a:r>
              <a:rPr lang="sr-Cyrl-CS" sz="2800"/>
              <a:t>-</a:t>
            </a:r>
            <a:r>
              <a:rPr lang="en-GB" sz="2800"/>
              <a:t>µ</a:t>
            </a:r>
            <a:r>
              <a:rPr lang="en-GB" sz="2800" baseline="-25000"/>
              <a:t>2</a:t>
            </a:r>
            <a:r>
              <a:rPr lang="sr-Cyrl-CS" sz="2800"/>
              <a:t>=</a:t>
            </a:r>
            <a:r>
              <a:rPr lang="en-GB" sz="2800"/>
              <a:t>0</a:t>
            </a:r>
            <a:r>
              <a:rPr lang="sr-Cyrl-CS" sz="2800"/>
              <a:t> </a:t>
            </a:r>
            <a:r>
              <a:rPr lang="en-GB" sz="2800"/>
              <a:t>или µ</a:t>
            </a:r>
            <a:r>
              <a:rPr lang="en-GB" sz="2800" baseline="-25000"/>
              <a:t>1</a:t>
            </a:r>
            <a:r>
              <a:rPr lang="en-GB" sz="2800"/>
              <a:t>= µ</a:t>
            </a:r>
            <a:r>
              <a:rPr lang="en-GB" sz="2800" baseline="-25000"/>
              <a:t>2</a:t>
            </a:r>
            <a:r>
              <a:rPr lang="en-GB" sz="2800"/>
              <a:t> -0</a:t>
            </a:r>
            <a:r>
              <a:rPr lang="sr-Cyrl-CS" sz="2800"/>
              <a:t>, </a:t>
            </a:r>
          </a:p>
          <a:p>
            <a:endParaRPr lang="sr-Cyrl-CS" sz="2800"/>
          </a:p>
          <a:p>
            <a:pPr>
              <a:buFontTx/>
              <a:buNone/>
            </a:pPr>
            <a:r>
              <a:rPr lang="sr-Cyrl-CS" sz="2800"/>
              <a:t>                               (</a:t>
            </a:r>
            <a:r>
              <a:rPr lang="sr-Cyrl-CS" sz="2800" b="1"/>
              <a:t>тест статистика</a:t>
            </a:r>
            <a:r>
              <a:rPr lang="sr-Cyrl-CS" sz="2800"/>
              <a:t>)</a:t>
            </a:r>
            <a:endParaRPr lang="sr-Latn-CS" sz="2800"/>
          </a:p>
        </p:txBody>
      </p:sp>
      <p:sp>
        <p:nvSpPr>
          <p:cNvPr id="832516" name="Rectangle 4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32517" name="Object 5"/>
          <p:cNvGraphicFramePr>
            <a:graphicFrameLocks noChangeAspect="1"/>
          </p:cNvGraphicFramePr>
          <p:nvPr/>
        </p:nvGraphicFramePr>
        <p:xfrm>
          <a:off x="1109663" y="2112963"/>
          <a:ext cx="3227387" cy="1171575"/>
        </p:xfrm>
        <a:graphic>
          <a:graphicData uri="http://schemas.openxmlformats.org/presentationml/2006/ole">
            <p:oleObj spid="_x0000_s832517" name="Equation" r:id="rId4" imgW="1282700" imgH="469900" progId="">
              <p:embed/>
            </p:oleObj>
          </a:graphicData>
        </a:graphic>
      </p:graphicFrame>
      <p:sp>
        <p:nvSpPr>
          <p:cNvPr id="832518" name="Rectangle 6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32519" name="Object 7"/>
          <p:cNvGraphicFramePr>
            <a:graphicFrameLocks noChangeAspect="1"/>
          </p:cNvGraphicFramePr>
          <p:nvPr/>
        </p:nvGraphicFramePr>
        <p:xfrm>
          <a:off x="1003300" y="5022850"/>
          <a:ext cx="2552700" cy="1203325"/>
        </p:xfrm>
        <a:graphic>
          <a:graphicData uri="http://schemas.openxmlformats.org/presentationml/2006/ole">
            <p:oleObj spid="_x0000_s832519" name="Equation" r:id="rId5" imgW="990170" imgH="469696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0960C-D6D9-4B42-82AA-009D151CC740}" type="slidenum">
              <a:rPr lang="en-US"/>
              <a:pPr/>
              <a:t>26</a:t>
            </a:fld>
            <a:endParaRPr lang="en-US"/>
          </a:p>
        </p:txBody>
      </p:sp>
      <p:sp>
        <p:nvSpPr>
          <p:cNvPr id="83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Упоређивање средина великих узорака</a:t>
            </a:r>
            <a:endParaRPr lang="sr-Latn-CS" sz="3600"/>
          </a:p>
        </p:txBody>
      </p:sp>
      <p:sp>
        <p:nvSpPr>
          <p:cNvPr id="83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3000"/>
              <a:t>92 деце је било пријављено да кашље током дана или ноћи, и </a:t>
            </a:r>
            <a:endParaRPr lang="sr-Latn-CS" sz="3000"/>
          </a:p>
          <a:p>
            <a:pPr lvl="1"/>
            <a:r>
              <a:rPr lang="sr-Cyrl-CS" sz="2600"/>
              <a:t>њихова средина </a:t>
            </a:r>
            <a:r>
              <a:rPr lang="sr-Latn-CS" sz="2600"/>
              <a:t>PEFR</a:t>
            </a:r>
            <a:r>
              <a:rPr lang="sr-Cyrl-CS" sz="2600"/>
              <a:t> (</a:t>
            </a:r>
            <a:r>
              <a:rPr lang="sr-Cyrl-CS" sz="2600" i="1"/>
              <a:t>Peak Expiratory Flow Rate</a:t>
            </a:r>
            <a:r>
              <a:rPr lang="sr-Cyrl-CS" sz="2600"/>
              <a:t>) је била 294.8 </a:t>
            </a:r>
            <a:r>
              <a:rPr lang="sr-Latn-CS" sz="2600"/>
              <a:t>литара/мин</a:t>
            </a:r>
          </a:p>
          <a:p>
            <a:pPr lvl="1"/>
            <a:r>
              <a:rPr lang="sr-Cyrl-CS" sz="2600"/>
              <a:t>са стандардним одступањем 57.1 </a:t>
            </a:r>
            <a:r>
              <a:rPr lang="sr-Latn-CS" sz="2600"/>
              <a:t>литара/мин</a:t>
            </a:r>
          </a:p>
          <a:p>
            <a:r>
              <a:rPr lang="sr-Latn-CS" sz="3000"/>
              <a:t>1</a:t>
            </a:r>
            <a:r>
              <a:rPr lang="sr-Cyrl-CS" sz="3000"/>
              <a:t>643 деце је било пријављено да нема симптоме, и </a:t>
            </a:r>
            <a:endParaRPr lang="sr-Latn-CS" sz="3000"/>
          </a:p>
          <a:p>
            <a:pPr lvl="1"/>
            <a:r>
              <a:rPr lang="sr-Cyrl-CS" sz="2600"/>
              <a:t>њихова средина </a:t>
            </a:r>
            <a:r>
              <a:rPr lang="sr-Latn-CS" sz="2600"/>
              <a:t>PEFR</a:t>
            </a:r>
            <a:r>
              <a:rPr lang="sr-Cyrl-CS" sz="2600"/>
              <a:t> је била 313.6 </a:t>
            </a:r>
            <a:r>
              <a:rPr lang="sr-Latn-CS" sz="2600"/>
              <a:t>литара/мин</a:t>
            </a:r>
          </a:p>
          <a:p>
            <a:pPr lvl="1"/>
            <a:r>
              <a:rPr lang="sr-Cyrl-CS" sz="2600"/>
              <a:t>са стандардним одступањем 55.2 </a:t>
            </a:r>
            <a:r>
              <a:rPr lang="sr-Latn-CS" sz="2600"/>
              <a:t>литара/мин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766B7-B519-44A7-90A5-F54C62C621B5}" type="slidenum">
              <a:rPr lang="en-US"/>
              <a:pPr/>
              <a:t>27</a:t>
            </a:fld>
            <a:endParaRPr lang="en-US"/>
          </a:p>
        </p:txBody>
      </p:sp>
      <p:sp>
        <p:nvSpPr>
          <p:cNvPr id="83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Упоређивање средина великих узорака</a:t>
            </a:r>
            <a:endParaRPr lang="sr-Latn-CS" sz="3600"/>
          </a:p>
        </p:txBody>
      </p:sp>
      <p:sp>
        <p:nvSpPr>
          <p:cNvPr id="83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 sz="2800"/>
          </a:p>
          <a:p>
            <a:endParaRPr lang="sr-Latn-CS" sz="2800"/>
          </a:p>
          <a:p>
            <a:r>
              <a:rPr lang="sr-Cyrl-CS" sz="2800"/>
              <a:t>Разлика између ове две групе је</a:t>
            </a:r>
            <a:endParaRPr lang="sr-Latn-CS" sz="2800"/>
          </a:p>
          <a:p>
            <a:endParaRPr lang="sr-Latn-CS" sz="2800"/>
          </a:p>
          <a:p>
            <a:r>
              <a:rPr lang="sr-Cyrl-CS" sz="2800"/>
              <a:t>Стандардна грешка разлике је</a:t>
            </a:r>
            <a:endParaRPr lang="sr-Latn-CS" sz="2800"/>
          </a:p>
          <a:p>
            <a:endParaRPr lang="sr-Latn-CS" sz="2800"/>
          </a:p>
          <a:p>
            <a:endParaRPr lang="sr-Latn-CS" sz="2800"/>
          </a:p>
          <a:p>
            <a:r>
              <a:rPr lang="sr-Cyrl-CS" sz="2800"/>
              <a:t>Тест статистика </a:t>
            </a:r>
            <a:r>
              <a:rPr lang="en-GB" sz="2800"/>
              <a:t>је </a:t>
            </a:r>
            <a:endParaRPr lang="sr-Latn-CS" sz="2800"/>
          </a:p>
        </p:txBody>
      </p:sp>
      <p:sp>
        <p:nvSpPr>
          <p:cNvPr id="836612" name="Rectangle 4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36613" name="Object 5"/>
          <p:cNvGraphicFramePr>
            <a:graphicFrameLocks noChangeAspect="1"/>
          </p:cNvGraphicFramePr>
          <p:nvPr/>
        </p:nvGraphicFramePr>
        <p:xfrm>
          <a:off x="822325" y="1565275"/>
          <a:ext cx="3830638" cy="1044575"/>
        </p:xfrm>
        <a:graphic>
          <a:graphicData uri="http://schemas.openxmlformats.org/presentationml/2006/ole">
            <p:oleObj spid="_x0000_s836613" name="Equation" r:id="rId4" imgW="1676400" imgH="457200" progId="">
              <p:embed/>
            </p:oleObj>
          </a:graphicData>
        </a:graphic>
      </p:graphicFrame>
      <p:sp>
        <p:nvSpPr>
          <p:cNvPr id="836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36615" name="Object 7"/>
          <p:cNvGraphicFramePr>
            <a:graphicFrameLocks noChangeAspect="1"/>
          </p:cNvGraphicFramePr>
          <p:nvPr/>
        </p:nvGraphicFramePr>
        <p:xfrm>
          <a:off x="5049838" y="1577975"/>
          <a:ext cx="3598862" cy="954088"/>
        </p:xfrm>
        <a:graphic>
          <a:graphicData uri="http://schemas.openxmlformats.org/presentationml/2006/ole">
            <p:oleObj spid="_x0000_s836615" name="Equation" r:id="rId5" imgW="1727200" imgH="457200" progId="">
              <p:embed/>
            </p:oleObj>
          </a:graphicData>
        </a:graphic>
      </p:graphicFrame>
      <p:sp>
        <p:nvSpPr>
          <p:cNvPr id="836616" name="Rectangle 8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36617" name="Object 9"/>
          <p:cNvGraphicFramePr>
            <a:graphicFrameLocks noChangeAspect="1"/>
          </p:cNvGraphicFramePr>
          <p:nvPr/>
        </p:nvGraphicFramePr>
        <p:xfrm>
          <a:off x="981075" y="3065463"/>
          <a:ext cx="4603750" cy="496887"/>
        </p:xfrm>
        <a:graphic>
          <a:graphicData uri="http://schemas.openxmlformats.org/presentationml/2006/ole">
            <p:oleObj spid="_x0000_s836617" name="Equation" r:id="rId6" imgW="1765300" imgH="190500" progId="">
              <p:embed/>
            </p:oleObj>
          </a:graphicData>
        </a:graphic>
      </p:graphicFrame>
      <p:sp>
        <p:nvSpPr>
          <p:cNvPr id="836618" name="Rectangle 1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36619" name="Object 11"/>
          <p:cNvGraphicFramePr>
            <a:graphicFrameLocks noChangeAspect="1"/>
          </p:cNvGraphicFramePr>
          <p:nvPr/>
        </p:nvGraphicFramePr>
        <p:xfrm>
          <a:off x="1044575" y="4154488"/>
          <a:ext cx="6111875" cy="1004887"/>
        </p:xfrm>
        <a:graphic>
          <a:graphicData uri="http://schemas.openxmlformats.org/presentationml/2006/ole">
            <p:oleObj spid="_x0000_s836619" name="Equation" r:id="rId7" imgW="2781300" imgH="457200" progId="">
              <p:embed/>
            </p:oleObj>
          </a:graphicData>
        </a:graphic>
      </p:graphicFrame>
      <p:sp>
        <p:nvSpPr>
          <p:cNvPr id="836620" name="Rectangle 12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36621" name="Object 13"/>
          <p:cNvGraphicFramePr>
            <a:graphicFrameLocks noChangeAspect="1"/>
          </p:cNvGraphicFramePr>
          <p:nvPr/>
        </p:nvGraphicFramePr>
        <p:xfrm>
          <a:off x="1058863" y="5567363"/>
          <a:ext cx="3462337" cy="928687"/>
        </p:xfrm>
        <a:graphic>
          <a:graphicData uri="http://schemas.openxmlformats.org/presentationml/2006/ole">
            <p:oleObj spid="_x0000_s836621" name="Equation" r:id="rId8" imgW="1562100" imgH="4191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2FDFA-056B-4418-B57F-6723F0C6CC40}" type="slidenum">
              <a:rPr lang="en-US"/>
              <a:pPr/>
              <a:t>28</a:t>
            </a:fld>
            <a:endParaRPr lang="en-US"/>
          </a:p>
        </p:txBody>
      </p:sp>
      <p:sp>
        <p:nvSpPr>
          <p:cNvPr id="83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Упоређивање средина великих узорака</a:t>
            </a:r>
            <a:endParaRPr lang="sr-Latn-CS" sz="3600"/>
          </a:p>
        </p:txBody>
      </p:sp>
      <p:graphicFrame>
        <p:nvGraphicFramePr>
          <p:cNvPr id="838659" name="Object 3"/>
          <p:cNvGraphicFramePr>
            <a:graphicFrameLocks noChangeAspect="1"/>
          </p:cNvGraphicFramePr>
          <p:nvPr>
            <p:ph idx="1"/>
          </p:nvPr>
        </p:nvGraphicFramePr>
        <p:xfrm>
          <a:off x="1281113" y="1363663"/>
          <a:ext cx="6305550" cy="5056187"/>
        </p:xfrm>
        <a:graphic>
          <a:graphicData uri="http://schemas.openxmlformats.org/presentationml/2006/ole">
            <p:oleObj spid="_x0000_s838659" name="Document" r:id="rId4" imgW="6500533" imgH="5212581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5FE8-51AF-4E4C-8F24-A85A87746700}" type="slidenum">
              <a:rPr lang="en-US"/>
              <a:pPr/>
              <a:t>29</a:t>
            </a:fld>
            <a:endParaRPr lang="en-US"/>
          </a:p>
        </p:txBody>
      </p:sp>
      <p:sp>
        <p:nvSpPr>
          <p:cNvPr id="84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Упоређивање средина великих узорака</a:t>
            </a:r>
            <a:endParaRPr lang="sr-Latn-CS" sz="3600"/>
          </a:p>
        </p:txBody>
      </p:sp>
      <p:sp>
        <p:nvSpPr>
          <p:cNvPr id="84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Под нултом хипотезом ово је запажање из Стандардизоване Нормалне расподеле</a:t>
            </a:r>
          </a:p>
          <a:p>
            <a:pPr lvl="1"/>
            <a:r>
              <a:rPr lang="sr-Latn-CS" i="1"/>
              <a:t>P</a:t>
            </a:r>
            <a:r>
              <a:rPr lang="en-US"/>
              <a:t>&lt;0.01</a:t>
            </a:r>
            <a:r>
              <a:rPr lang="sr-Cyrl-CS"/>
              <a:t> </a:t>
            </a:r>
            <a:endParaRPr lang="en-US"/>
          </a:p>
          <a:p>
            <a:r>
              <a:rPr lang="pl-PL"/>
              <a:t>A</a:t>
            </a:r>
            <a:r>
              <a:rPr lang="sr-Cyrl-CS"/>
              <a:t>ко је нулта хипотеза тачна, подаци које смо добили не би били могући  </a:t>
            </a:r>
          </a:p>
          <a:p>
            <a:r>
              <a:rPr lang="sr-Cyrl-CS"/>
              <a:t>Деца која кашљу током дана или ноћи</a:t>
            </a:r>
          </a:p>
          <a:p>
            <a:pPr lvl="1"/>
            <a:r>
              <a:rPr lang="sr-Cyrl-CS"/>
              <a:t>имају нижи </a:t>
            </a:r>
            <a:r>
              <a:rPr lang="sr-Latn-CS"/>
              <a:t>PEFR</a:t>
            </a:r>
            <a:r>
              <a:rPr lang="sr-Cyrl-CS"/>
              <a:t> него остала деца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5E5D5-C0C9-444C-B78F-9E1326A56169}" type="slidenum">
              <a:rPr lang="en-US"/>
              <a:pPr/>
              <a:t>3</a:t>
            </a:fld>
            <a:endParaRPr lang="en-US"/>
          </a:p>
        </p:txBody>
      </p:sp>
      <p:sp>
        <p:nvSpPr>
          <p:cNvPr id="105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/>
              <a:t>И</a:t>
            </a:r>
            <a:r>
              <a:rPr lang="sr-Latn-CS" sz="2800"/>
              <a:t>спитивање пронеталола </a:t>
            </a:r>
            <a:r>
              <a:rPr lang="sr-Cyrl-CS" sz="2800"/>
              <a:t>(</a:t>
            </a:r>
            <a:r>
              <a:rPr lang="sr-Latn-CS" sz="2800" i="1"/>
              <a:t>pronethalol</a:t>
            </a:r>
            <a:r>
              <a:rPr lang="sr-Cyrl-CS" sz="2800"/>
              <a:t>) </a:t>
            </a:r>
            <a:r>
              <a:rPr lang="sr-Latn-CS" sz="2800"/>
              <a:t>за превенцију ангине пекторис </a:t>
            </a:r>
            <a:r>
              <a:rPr lang="sr-Cyrl-CS" sz="2800"/>
              <a:t>(</a:t>
            </a:r>
            <a:r>
              <a:rPr lang="sr-Latn-CS" sz="2800" i="1"/>
              <a:t>angina pectoris</a:t>
            </a:r>
            <a:r>
              <a:rPr lang="sr-Cyrl-CS" sz="2800"/>
              <a:t>)</a:t>
            </a:r>
            <a:r>
              <a:rPr lang="sr-Latn-CS" sz="2800"/>
              <a:t> </a:t>
            </a:r>
          </a:p>
        </p:txBody>
      </p:sp>
      <p:graphicFrame>
        <p:nvGraphicFramePr>
          <p:cNvPr id="1053699" name="Object 3"/>
          <p:cNvGraphicFramePr>
            <a:graphicFrameLocks noChangeAspect="1"/>
          </p:cNvGraphicFramePr>
          <p:nvPr>
            <p:ph idx="1"/>
          </p:nvPr>
        </p:nvGraphicFramePr>
        <p:xfrm>
          <a:off x="2216150" y="1374775"/>
          <a:ext cx="4862513" cy="4987925"/>
        </p:xfrm>
        <a:graphic>
          <a:graphicData uri="http://schemas.openxmlformats.org/presentationml/2006/ole">
            <p:oleObj spid="_x0000_s1053699" name="Document" r:id="rId4" imgW="6077641" imgH="6417810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06C16-9B9B-4ABD-8F7D-890F635B2BA0}" type="slidenum">
              <a:rPr lang="en-US"/>
              <a:pPr/>
              <a:t>30</a:t>
            </a:fld>
            <a:endParaRPr lang="en-US"/>
          </a:p>
        </p:txBody>
      </p:sp>
      <p:sp>
        <p:nvSpPr>
          <p:cNvPr id="84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Упоређивање средина великих узорака</a:t>
            </a:r>
            <a:endParaRPr lang="sr-Latn-CS" sz="3600"/>
          </a:p>
        </p:txBody>
      </p:sp>
      <p:sp>
        <p:nvSpPr>
          <p:cNvPr id="84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400"/>
              <a:t>27 деце било пријављено како искашљавају слуз током дана или ноћи</a:t>
            </a:r>
          </a:p>
          <a:p>
            <a:pPr lvl="1"/>
            <a:r>
              <a:rPr lang="sr-Cyrl-CS" sz="2000"/>
              <a:t>имали су средину </a:t>
            </a:r>
            <a:r>
              <a:rPr lang="sr-Latn-CS" sz="2000"/>
              <a:t>PEFR</a:t>
            </a:r>
            <a:r>
              <a:rPr lang="sr-Cyrl-CS" sz="2000"/>
              <a:t> од 298.0 </a:t>
            </a:r>
            <a:r>
              <a:rPr lang="pl-PL" sz="2000"/>
              <a:t>литара/мин</a:t>
            </a:r>
            <a:r>
              <a:rPr lang="sr-Cyrl-CS" sz="2000"/>
              <a:t> и </a:t>
            </a:r>
          </a:p>
          <a:p>
            <a:pPr lvl="1"/>
            <a:r>
              <a:rPr lang="sr-Cyrl-CS" sz="2000"/>
              <a:t>стандардно одступање од 53.9 </a:t>
            </a:r>
            <a:r>
              <a:rPr lang="pl-PL" sz="2000"/>
              <a:t>литара/мин</a:t>
            </a:r>
            <a:r>
              <a:rPr lang="sr-Cyrl-CS" sz="2000"/>
              <a:t>, и </a:t>
            </a:r>
          </a:p>
          <a:p>
            <a:pPr lvl="1"/>
            <a:r>
              <a:rPr lang="sr-Cyrl-CS" sz="2000"/>
              <a:t>тако стандардну грешку за средину од 10.4 </a:t>
            </a:r>
            <a:r>
              <a:rPr lang="pl-PL" sz="2000"/>
              <a:t>литара/мин</a:t>
            </a:r>
            <a:r>
              <a:rPr lang="sr-Cyrl-CS" sz="2000"/>
              <a:t> </a:t>
            </a:r>
          </a:p>
          <a:p>
            <a:pPr lvl="1"/>
            <a:r>
              <a:rPr lang="sr-Cyrl-CS" sz="2000"/>
              <a:t>ово је веће од стандардне грешке за средину за ону децу са кашљем, зато што је величина узорка мања</a:t>
            </a:r>
          </a:p>
          <a:p>
            <a:r>
              <a:rPr lang="sr-Cyrl-CS" sz="2400"/>
              <a:t>1708 деце која нису пријављена да имају овај симптом</a:t>
            </a:r>
          </a:p>
          <a:p>
            <a:pPr lvl="1"/>
            <a:r>
              <a:rPr lang="sr-Cyrl-CS" sz="2000"/>
              <a:t>имају средину 312.6 </a:t>
            </a:r>
            <a:r>
              <a:rPr lang="pl-PL" sz="2000"/>
              <a:t>литара/мин</a:t>
            </a:r>
            <a:r>
              <a:rPr lang="sr-Cyrl-CS" sz="2000"/>
              <a:t> и </a:t>
            </a:r>
          </a:p>
          <a:p>
            <a:pPr lvl="1"/>
            <a:r>
              <a:rPr lang="sr-Cyrl-CS" sz="2000"/>
              <a:t>стандардно одступање 55.4 </a:t>
            </a:r>
            <a:r>
              <a:rPr lang="pl-PL" sz="2000"/>
              <a:t>литара/мин</a:t>
            </a:r>
            <a:r>
              <a:rPr lang="sr-Cyrl-CS" sz="2000"/>
              <a:t>, </a:t>
            </a:r>
          </a:p>
          <a:p>
            <a:pPr lvl="1"/>
            <a:r>
              <a:rPr lang="sr-Cyrl-CS" sz="2000"/>
              <a:t>што даје стандардну грешку 1.3 </a:t>
            </a:r>
            <a:r>
              <a:rPr lang="pl-PL" sz="2000"/>
              <a:t>литара/мин</a:t>
            </a:r>
            <a:endParaRPr lang="sr-Latn-CS" sz="20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C80EF-78DE-4989-8B77-4BA5A4AC3B39}" type="slidenum">
              <a:rPr lang="en-US"/>
              <a:pPr/>
              <a:t>31</a:t>
            </a:fld>
            <a:endParaRPr lang="en-US"/>
          </a:p>
        </p:txBody>
      </p:sp>
      <p:sp>
        <p:nvSpPr>
          <p:cNvPr id="84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Упоређивање средина великих узорака</a:t>
            </a:r>
            <a:endParaRPr lang="sr-Latn-CS" sz="3600"/>
          </a:p>
        </p:txBody>
      </p:sp>
      <p:sp>
        <p:nvSpPr>
          <p:cNvPr id="8448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086725" cy="4725988"/>
          </a:xfrm>
        </p:spPr>
        <p:txBody>
          <a:bodyPr/>
          <a:lstStyle/>
          <a:p>
            <a:r>
              <a:rPr lang="sr-Cyrl-CS" sz="2200"/>
              <a:t>Разлика између средина је -14.6, са стандардном грешком добијеном из</a:t>
            </a:r>
          </a:p>
          <a:p>
            <a:endParaRPr lang="sr-Cyrl-CS" sz="2200"/>
          </a:p>
          <a:p>
            <a:endParaRPr lang="sr-Cyrl-CS" sz="2200"/>
          </a:p>
          <a:p>
            <a:r>
              <a:rPr lang="sr-Cyrl-CS" sz="2200"/>
              <a:t>Тест статистика је </a:t>
            </a:r>
          </a:p>
          <a:p>
            <a:endParaRPr lang="sr-Cyrl-CS" sz="2200"/>
          </a:p>
          <a:p>
            <a:endParaRPr lang="sr-Cyrl-CS" sz="2200"/>
          </a:p>
          <a:p>
            <a:r>
              <a:rPr lang="sr-Cyrl-CS" sz="2200"/>
              <a:t>Ово има вероватноћу од око 0.16, и подаци су конзистентни са нултом хипотезом</a:t>
            </a:r>
          </a:p>
          <a:p>
            <a:r>
              <a:rPr lang="sr-Cyrl-CS" sz="2200"/>
              <a:t>95% интервал поверења за разлику је </a:t>
            </a:r>
          </a:p>
          <a:p>
            <a:endParaRPr lang="sr-Latn-CS" sz="2200"/>
          </a:p>
        </p:txBody>
      </p:sp>
      <p:sp>
        <p:nvSpPr>
          <p:cNvPr id="844804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44805" name="Object 5"/>
          <p:cNvGraphicFramePr>
            <a:graphicFrameLocks noChangeAspect="1"/>
          </p:cNvGraphicFramePr>
          <p:nvPr/>
        </p:nvGraphicFramePr>
        <p:xfrm>
          <a:off x="1096963" y="2317750"/>
          <a:ext cx="3073400" cy="604838"/>
        </p:xfrm>
        <a:graphic>
          <a:graphicData uri="http://schemas.openxmlformats.org/presentationml/2006/ole">
            <p:oleObj spid="_x0000_s844805" name="Equation" r:id="rId4" imgW="1206500" imgH="241300" progId="">
              <p:embed/>
            </p:oleObj>
          </a:graphicData>
        </a:graphic>
      </p:graphicFrame>
      <p:sp>
        <p:nvSpPr>
          <p:cNvPr id="844806" name="Rectangle 6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44807" name="Object 7"/>
          <p:cNvGraphicFramePr>
            <a:graphicFrameLocks noChangeAspect="1"/>
          </p:cNvGraphicFramePr>
          <p:nvPr/>
        </p:nvGraphicFramePr>
        <p:xfrm>
          <a:off x="1176338" y="3514725"/>
          <a:ext cx="1703387" cy="757238"/>
        </p:xfrm>
        <a:graphic>
          <a:graphicData uri="http://schemas.openxmlformats.org/presentationml/2006/ole">
            <p:oleObj spid="_x0000_s844807" name="Equation" r:id="rId5" imgW="774364" imgH="342751" progId="">
              <p:embed/>
            </p:oleObj>
          </a:graphicData>
        </a:graphic>
      </p:graphicFrame>
      <p:graphicFrame>
        <p:nvGraphicFramePr>
          <p:cNvPr id="844808" name="Object 8"/>
          <p:cNvGraphicFramePr>
            <a:graphicFrameLocks noChangeAspect="1"/>
          </p:cNvGraphicFramePr>
          <p:nvPr>
            <p:ph sz="half" idx="2"/>
          </p:nvPr>
        </p:nvGraphicFramePr>
        <p:xfrm>
          <a:off x="106363" y="5443538"/>
          <a:ext cx="9024937" cy="639762"/>
        </p:xfrm>
        <a:graphic>
          <a:graphicData uri="http://schemas.openxmlformats.org/presentationml/2006/ole">
            <p:oleObj spid="_x0000_s844808" name="Document" r:id="rId6" imgW="5753279" imgH="240830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1648-FC45-4FFC-B936-FCD6E1214BA5}" type="slidenum">
              <a:rPr lang="en-US"/>
              <a:pPr/>
              <a:t>32</a:t>
            </a:fld>
            <a:endParaRPr lang="en-US"/>
          </a:p>
        </p:txBody>
      </p:sp>
      <p:sp>
        <p:nvSpPr>
          <p:cNvPr id="1057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Упоређивање средина великих узорака</a:t>
            </a:r>
            <a:endParaRPr lang="sr-Latn-CS" sz="3600"/>
          </a:p>
        </p:txBody>
      </p:sp>
      <p:graphicFrame>
        <p:nvGraphicFramePr>
          <p:cNvPr id="1057795" name="Object 3"/>
          <p:cNvGraphicFramePr>
            <a:graphicFrameLocks noChangeAspect="1"/>
          </p:cNvGraphicFramePr>
          <p:nvPr>
            <p:ph idx="1"/>
          </p:nvPr>
        </p:nvGraphicFramePr>
        <p:xfrm>
          <a:off x="1308100" y="1363663"/>
          <a:ext cx="6251575" cy="5056187"/>
        </p:xfrm>
        <a:graphic>
          <a:graphicData uri="http://schemas.openxmlformats.org/presentationml/2006/ole">
            <p:oleObj spid="_x0000_s1057795" name="Document" r:id="rId4" imgW="6481474" imgH="5241739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FAD73-2887-4C7E-843B-79AE09C3D8BE}" type="slidenum">
              <a:rPr lang="en-US"/>
              <a:pPr/>
              <a:t>33</a:t>
            </a:fld>
            <a:endParaRPr lang="en-US"/>
          </a:p>
        </p:txBody>
      </p:sp>
      <p:sp>
        <p:nvSpPr>
          <p:cNvPr id="84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Поређење две пропорције</a:t>
            </a:r>
            <a:r>
              <a:rPr lang="sr-Latn-CS"/>
              <a:t> </a:t>
            </a:r>
          </a:p>
        </p:txBody>
      </p:sp>
      <p:sp>
        <p:nvSpPr>
          <p:cNvPr id="84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sr-Cyrl-CS" sz="2800"/>
              <a:t>Ж</a:t>
            </a:r>
            <a:r>
              <a:rPr lang="sr-Latn-CS" sz="2800"/>
              <a:t>елимо да </a:t>
            </a:r>
            <a:r>
              <a:rPr lang="sr-Cyrl-CS" sz="2800"/>
              <a:t>у</a:t>
            </a:r>
            <a:r>
              <a:rPr lang="sr-Latn-CS" sz="2800"/>
              <a:t>поредимо две пропорције </a:t>
            </a:r>
            <a:r>
              <a:rPr lang="sr-Latn-CS" sz="2800" i="1"/>
              <a:t>p</a:t>
            </a:r>
            <a:r>
              <a:rPr lang="sr-Latn-CS" sz="2800" baseline="-25000"/>
              <a:t>1</a:t>
            </a:r>
            <a:r>
              <a:rPr lang="sr-Latn-CS" sz="2800"/>
              <a:t> и </a:t>
            </a:r>
            <a:r>
              <a:rPr lang="sr-Latn-CS" sz="2800" i="1"/>
              <a:t>p</a:t>
            </a:r>
            <a:r>
              <a:rPr lang="sr-Latn-CS" sz="2800" baseline="-25000"/>
              <a:t>2</a:t>
            </a:r>
            <a:r>
              <a:rPr lang="sr-Latn-CS" sz="2800"/>
              <a:t>, </a:t>
            </a:r>
            <a:endParaRPr lang="sr-Cyrl-CS" sz="2800"/>
          </a:p>
          <a:p>
            <a:pPr lvl="1">
              <a:lnSpc>
                <a:spcPct val="95000"/>
              </a:lnSpc>
            </a:pPr>
            <a:r>
              <a:rPr lang="sr-Latn-CS" sz="2400"/>
              <a:t>предвиђене </a:t>
            </a:r>
            <a:r>
              <a:rPr lang="sr-Cyrl-CS" sz="2400"/>
              <a:t>су </a:t>
            </a:r>
            <a:r>
              <a:rPr lang="sr-Latn-CS" sz="2400"/>
              <a:t>из већ</a:t>
            </a:r>
            <a:r>
              <a:rPr lang="sr-Cyrl-CS" sz="2400"/>
              <a:t>их </a:t>
            </a:r>
            <a:r>
              <a:rPr lang="sr-Latn-CS" sz="2400"/>
              <a:t>независн</a:t>
            </a:r>
            <a:r>
              <a:rPr lang="sr-Cyrl-CS" sz="2400"/>
              <a:t>их </a:t>
            </a:r>
            <a:r>
              <a:rPr lang="sr-Latn-CS" sz="2400"/>
              <a:t>узор</a:t>
            </a:r>
            <a:r>
              <a:rPr lang="sr-Cyrl-CS" sz="2400"/>
              <a:t>а</a:t>
            </a:r>
            <a:r>
              <a:rPr lang="sr-Latn-CS" sz="2400"/>
              <a:t>ка </a:t>
            </a:r>
            <a:r>
              <a:rPr lang="sr-Cyrl-CS" sz="2400"/>
              <a:t>величина </a:t>
            </a:r>
            <a:r>
              <a:rPr lang="sr-Latn-CS" sz="2400" i="1"/>
              <a:t>n</a:t>
            </a:r>
            <a:r>
              <a:rPr lang="sr-Latn-CS" sz="2400" baseline="-25000"/>
              <a:t>1</a:t>
            </a:r>
            <a:r>
              <a:rPr lang="sr-Latn-CS" sz="2400"/>
              <a:t> и </a:t>
            </a:r>
            <a:r>
              <a:rPr lang="sr-Latn-CS" sz="2400" i="1"/>
              <a:t>n</a:t>
            </a:r>
            <a:r>
              <a:rPr lang="sr-Latn-CS" sz="2400" baseline="-25000"/>
              <a:t>2</a:t>
            </a:r>
            <a:r>
              <a:rPr lang="sr-Latn-CS" sz="2400"/>
              <a:t> </a:t>
            </a:r>
            <a:endParaRPr lang="sr-Cyrl-CS" sz="2400"/>
          </a:p>
          <a:p>
            <a:pPr>
              <a:lnSpc>
                <a:spcPct val="95000"/>
              </a:lnSpc>
            </a:pPr>
            <a:r>
              <a:rPr lang="pl-PL" sz="2800"/>
              <a:t>Нулта хипотеза</a:t>
            </a:r>
            <a:endParaRPr lang="sr-Cyrl-CS" sz="2800"/>
          </a:p>
          <a:p>
            <a:pPr lvl="1">
              <a:lnSpc>
                <a:spcPct val="95000"/>
              </a:lnSpc>
            </a:pPr>
            <a:r>
              <a:rPr lang="pl-PL" sz="2400"/>
              <a:t>пропорција у популацијама из којих су узорци извучени </a:t>
            </a:r>
            <a:r>
              <a:rPr lang="sr-Cyrl-CS" sz="2400"/>
              <a:t>је </a:t>
            </a:r>
            <a:r>
              <a:rPr lang="pl-PL" sz="2400"/>
              <a:t>и</a:t>
            </a:r>
            <a:r>
              <a:rPr lang="sr-Cyrl-CS" sz="2400"/>
              <a:t>с</a:t>
            </a:r>
            <a:r>
              <a:rPr lang="pl-PL" sz="2400"/>
              <a:t>та</a:t>
            </a:r>
            <a:r>
              <a:rPr lang="sr-Latn-CS" sz="2400"/>
              <a:t>, </a:t>
            </a:r>
            <a:r>
              <a:rPr lang="pl-PL" sz="2400"/>
              <a:t>рецимо </a:t>
            </a:r>
            <a:r>
              <a:rPr lang="sr-Latn-CS" sz="2400" i="1"/>
              <a:t>p</a:t>
            </a:r>
            <a:endParaRPr lang="sr-Cyrl-CS" sz="2400"/>
          </a:p>
          <a:p>
            <a:pPr>
              <a:lnSpc>
                <a:spcPct val="95000"/>
              </a:lnSpc>
            </a:pPr>
            <a:r>
              <a:rPr lang="sr-Cyrl-CS" sz="2800"/>
              <a:t>П</a:t>
            </a:r>
            <a:r>
              <a:rPr lang="pl-PL" sz="2800"/>
              <a:t>о нултој хипотези пропорције за две групе </a:t>
            </a:r>
            <a:r>
              <a:rPr lang="sr-Cyrl-CS" sz="2800"/>
              <a:t>су </a:t>
            </a:r>
            <a:r>
              <a:rPr lang="pl-PL" sz="2800"/>
              <a:t>исте</a:t>
            </a:r>
            <a:endParaRPr lang="sr-Cyrl-CS" sz="2800"/>
          </a:p>
          <a:p>
            <a:pPr lvl="1">
              <a:lnSpc>
                <a:spcPct val="95000"/>
              </a:lnSpc>
            </a:pPr>
            <a:r>
              <a:rPr lang="pl-PL" sz="2400"/>
              <a:t>можемо да добијемо једну заједничку процену пропорције и искористимо је за </a:t>
            </a:r>
            <a:r>
              <a:rPr lang="sr-Cyrl-CS" sz="2400"/>
              <a:t>предвиђање</a:t>
            </a:r>
            <a:r>
              <a:rPr lang="pl-PL" sz="2400"/>
              <a:t> стандардних грешака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2A2A-CF08-4DBE-882F-AC76D4603E16}" type="slidenum">
              <a:rPr lang="en-US"/>
              <a:pPr/>
              <a:t>34</a:t>
            </a:fld>
            <a:endParaRPr lang="en-US"/>
          </a:p>
        </p:txBody>
      </p:sp>
      <p:sp>
        <p:nvSpPr>
          <p:cNvPr id="84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Поређење две пропорције</a:t>
            </a:r>
            <a:endParaRPr lang="sr-Latn-CS"/>
          </a:p>
        </p:txBody>
      </p:sp>
      <p:sp>
        <p:nvSpPr>
          <p:cNvPr id="84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3000"/>
              <a:t>Заједничку пропорцију из података процењујемо </a:t>
            </a:r>
            <a:r>
              <a:rPr lang="sr-Cyrl-CS" sz="3000"/>
              <a:t>преко</a:t>
            </a:r>
            <a:r>
              <a:rPr lang="sr-Latn-CS" sz="3000"/>
              <a:t> </a:t>
            </a:r>
            <a:endParaRPr lang="sr-Cyrl-CS" sz="3000"/>
          </a:p>
          <a:p>
            <a:pPr>
              <a:spcBef>
                <a:spcPct val="60000"/>
              </a:spcBef>
              <a:buFontTx/>
              <a:buNone/>
            </a:pPr>
            <a:r>
              <a:rPr lang="sr-Cyrl-CS" sz="3000" i="1"/>
              <a:t>                          </a:t>
            </a:r>
            <a:r>
              <a:rPr lang="sr-Latn-CS" sz="3000" i="1"/>
              <a:t>p</a:t>
            </a:r>
            <a:r>
              <a:rPr lang="sr-Latn-CS" sz="3000" baseline="-25000"/>
              <a:t>1</a:t>
            </a:r>
            <a:r>
              <a:rPr lang="sr-Latn-CS" sz="3000"/>
              <a:t> = </a:t>
            </a:r>
            <a:r>
              <a:rPr lang="sr-Latn-CS" sz="3000" i="1"/>
              <a:t>r</a:t>
            </a:r>
            <a:r>
              <a:rPr lang="sr-Latn-CS" sz="3000" baseline="-25000"/>
              <a:t>1</a:t>
            </a:r>
            <a:r>
              <a:rPr lang="sr-Latn-CS" sz="3000"/>
              <a:t>/</a:t>
            </a:r>
            <a:r>
              <a:rPr lang="sr-Latn-CS" sz="3000" i="1"/>
              <a:t>n</a:t>
            </a:r>
            <a:r>
              <a:rPr lang="sr-Cyrl-CS" sz="3000" baseline="-25000"/>
              <a:t>1</a:t>
            </a:r>
            <a:r>
              <a:rPr lang="sr-Cyrl-CS" sz="3000"/>
              <a:t> и </a:t>
            </a:r>
            <a:r>
              <a:rPr lang="sr-Latn-CS" sz="3000" i="1"/>
              <a:t>p</a:t>
            </a:r>
            <a:r>
              <a:rPr lang="sr-Latn-CS" sz="3000" baseline="-25000"/>
              <a:t>2</a:t>
            </a:r>
            <a:r>
              <a:rPr lang="sr-Latn-CS" sz="3000"/>
              <a:t> = </a:t>
            </a:r>
            <a:r>
              <a:rPr lang="sr-Latn-CS" sz="3000" i="1"/>
              <a:t>r</a:t>
            </a:r>
            <a:r>
              <a:rPr lang="sr-Latn-CS" sz="3000" baseline="-25000"/>
              <a:t>2</a:t>
            </a:r>
            <a:r>
              <a:rPr lang="sr-Latn-CS" sz="3000"/>
              <a:t>/</a:t>
            </a:r>
            <a:r>
              <a:rPr lang="sr-Latn-CS" sz="3000" i="1"/>
              <a:t>n</a:t>
            </a:r>
            <a:r>
              <a:rPr lang="sr-Latn-CS" sz="3000" baseline="-25000"/>
              <a:t>2</a:t>
            </a:r>
            <a:r>
              <a:rPr lang="sr-Latn-CS" sz="3000"/>
              <a:t> </a:t>
            </a:r>
            <a:endParaRPr lang="sr-Cyrl-CS" sz="3000"/>
          </a:p>
          <a:p>
            <a:r>
              <a:rPr lang="sr-Cyrl-CS" sz="3000"/>
              <a:t>Стандардна грешка ове разлике</a:t>
            </a:r>
            <a:r>
              <a:rPr lang="sr-Latn-CS" sz="3000"/>
              <a:t> </a:t>
            </a:r>
          </a:p>
        </p:txBody>
      </p:sp>
      <p:sp>
        <p:nvSpPr>
          <p:cNvPr id="848900" name="Rectangle 4"/>
          <p:cNvSpPr>
            <a:spLocks noChangeArrowheads="1"/>
          </p:cNvSpPr>
          <p:nvPr/>
        </p:nvSpPr>
        <p:spPr bwMode="auto">
          <a:xfrm>
            <a:off x="0" y="3238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48901" name="Object 5"/>
          <p:cNvGraphicFramePr>
            <a:graphicFrameLocks noChangeAspect="1"/>
          </p:cNvGraphicFramePr>
          <p:nvPr/>
        </p:nvGraphicFramePr>
        <p:xfrm>
          <a:off x="1192213" y="2436813"/>
          <a:ext cx="1681162" cy="947737"/>
        </p:xfrm>
        <a:graphic>
          <a:graphicData uri="http://schemas.openxmlformats.org/presentationml/2006/ole">
            <p:oleObj spid="_x0000_s848901" name="Equation" r:id="rId4" imgW="672808" imgH="380835" progId="">
              <p:embed/>
            </p:oleObj>
          </a:graphicData>
        </a:graphic>
      </p:graphicFrame>
      <p:graphicFrame>
        <p:nvGraphicFramePr>
          <p:cNvPr id="848902" name="Object 6"/>
          <p:cNvGraphicFramePr>
            <a:graphicFrameLocks noChangeAspect="1"/>
          </p:cNvGraphicFramePr>
          <p:nvPr/>
        </p:nvGraphicFramePr>
        <p:xfrm>
          <a:off x="849313" y="3992563"/>
          <a:ext cx="2586037" cy="1006475"/>
        </p:xfrm>
        <a:graphic>
          <a:graphicData uri="http://schemas.openxmlformats.org/presentationml/2006/ole">
            <p:oleObj spid="_x0000_s848902" name="Equation" r:id="rId5" imgW="1079500" imgH="419100" progId="">
              <p:embed/>
            </p:oleObj>
          </a:graphicData>
        </a:graphic>
      </p:graphicFrame>
      <p:graphicFrame>
        <p:nvGraphicFramePr>
          <p:cNvPr id="848903" name="Object 7"/>
          <p:cNvGraphicFramePr>
            <a:graphicFrameLocks noChangeAspect="1"/>
          </p:cNvGraphicFramePr>
          <p:nvPr/>
        </p:nvGraphicFramePr>
        <p:xfrm>
          <a:off x="3865563" y="4010025"/>
          <a:ext cx="2578100" cy="985838"/>
        </p:xfrm>
        <a:graphic>
          <a:graphicData uri="http://schemas.openxmlformats.org/presentationml/2006/ole">
            <p:oleObj spid="_x0000_s848903" name="Equation" r:id="rId6" imgW="1091726" imgH="418918" progId="">
              <p:embed/>
            </p:oleObj>
          </a:graphicData>
        </a:graphic>
      </p:graphicFrame>
      <p:graphicFrame>
        <p:nvGraphicFramePr>
          <p:cNvPr id="848904" name="Object 8"/>
          <p:cNvGraphicFramePr>
            <a:graphicFrameLocks noChangeAspect="1"/>
          </p:cNvGraphicFramePr>
          <p:nvPr/>
        </p:nvGraphicFramePr>
        <p:xfrm>
          <a:off x="1058863" y="5192713"/>
          <a:ext cx="5240337" cy="733425"/>
        </p:xfrm>
        <a:graphic>
          <a:graphicData uri="http://schemas.openxmlformats.org/presentationml/2006/ole">
            <p:oleObj spid="_x0000_s848904" name="Equation" r:id="rId7" imgW="1968500" imgH="279400" progId="">
              <p:embed/>
            </p:oleObj>
          </a:graphicData>
        </a:graphic>
      </p:graphicFrame>
      <p:sp>
        <p:nvSpPr>
          <p:cNvPr id="848906" name="Rectangle 10"/>
          <p:cNvSpPr>
            <a:spLocks noChangeArrowheads="1"/>
          </p:cNvSpPr>
          <p:nvPr/>
        </p:nvSpPr>
        <p:spPr bwMode="auto">
          <a:xfrm>
            <a:off x="0" y="3206750"/>
            <a:ext cx="1098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sr-Cyrl-CS" sz="1000">
                <a:solidFill>
                  <a:srgbClr val="0A0905"/>
                </a:solidFill>
                <a:ea typeface="Times New Roman" pitchFamily="18" charset="0"/>
                <a:cs typeface="Arial" charset="0"/>
              </a:rPr>
              <a:t>	</a:t>
            </a:r>
            <a:endParaRPr lang="sr-Cyrl-CS">
              <a:ea typeface="Times New Roman" pitchFamily="18" charset="0"/>
              <a:cs typeface="Arial" charset="0"/>
            </a:endParaRPr>
          </a:p>
        </p:txBody>
      </p:sp>
      <p:sp>
        <p:nvSpPr>
          <p:cNvPr id="848907" name="Rectangle 11"/>
          <p:cNvSpPr>
            <a:spLocks noChangeArrowheads="1"/>
          </p:cNvSpPr>
          <p:nvPr/>
        </p:nvSpPr>
        <p:spPr bwMode="auto">
          <a:xfrm>
            <a:off x="0" y="3870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sr-Latn-CS"/>
          </a:p>
        </p:txBody>
      </p:sp>
      <p:sp>
        <p:nvSpPr>
          <p:cNvPr id="848908" name="Rectangle 12"/>
          <p:cNvSpPr>
            <a:spLocks noChangeArrowheads="1"/>
          </p:cNvSpPr>
          <p:nvPr/>
        </p:nvSpPr>
        <p:spPr bwMode="auto">
          <a:xfrm>
            <a:off x="0" y="4146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9F536-B572-462C-A0E7-2EAE8BA2E589}" type="slidenum">
              <a:rPr lang="en-US"/>
              <a:pPr/>
              <a:t>35</a:t>
            </a:fld>
            <a:endParaRPr lang="en-US"/>
          </a:p>
        </p:txBody>
      </p:sp>
      <p:sp>
        <p:nvSpPr>
          <p:cNvPr id="85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Поређење две пропорције</a:t>
            </a:r>
            <a:endParaRPr lang="sr-Latn-CS"/>
          </a:p>
        </p:txBody>
      </p:sp>
      <p:sp>
        <p:nvSpPr>
          <p:cNvPr id="85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79550"/>
            <a:ext cx="8229600" cy="4725988"/>
          </a:xfrm>
        </p:spPr>
        <p:txBody>
          <a:bodyPr/>
          <a:lstStyle/>
          <a:p>
            <a:endParaRPr lang="sr-Cyrl-CS"/>
          </a:p>
          <a:p>
            <a:endParaRPr lang="sr-Cyrl-CS"/>
          </a:p>
          <a:p>
            <a:r>
              <a:rPr lang="sr-Cyrl-CS"/>
              <a:t>Т</a:t>
            </a:r>
            <a:r>
              <a:rPr lang="pl-PL"/>
              <a:t>ест статистик</a:t>
            </a:r>
            <a:r>
              <a:rPr lang="sr-Cyrl-CS"/>
              <a:t>а је</a:t>
            </a:r>
          </a:p>
          <a:p>
            <a:endParaRPr lang="sr-Cyrl-CS"/>
          </a:p>
          <a:p>
            <a:endParaRPr lang="sr-Cyrl-CS"/>
          </a:p>
          <a:p>
            <a:endParaRPr lang="sr-Cyrl-CS"/>
          </a:p>
          <a:p>
            <a:r>
              <a:rPr lang="sr-Cyrl-CS"/>
              <a:t>По нултој хипотези ово има средину нула</a:t>
            </a:r>
            <a:endParaRPr lang="sr-Latn-CS"/>
          </a:p>
        </p:txBody>
      </p:sp>
      <p:sp>
        <p:nvSpPr>
          <p:cNvPr id="850948" name="Rectangle 4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50949" name="Object 5"/>
          <p:cNvGraphicFramePr>
            <a:graphicFrameLocks noChangeAspect="1"/>
          </p:cNvGraphicFramePr>
          <p:nvPr/>
        </p:nvGraphicFramePr>
        <p:xfrm>
          <a:off x="862013" y="1474788"/>
          <a:ext cx="7389812" cy="1071562"/>
        </p:xfrm>
        <a:graphic>
          <a:graphicData uri="http://schemas.openxmlformats.org/presentationml/2006/ole">
            <p:oleObj spid="_x0000_s850949" name="Equation" r:id="rId4" imgW="3149600" imgH="457200" progId="">
              <p:embed/>
            </p:oleObj>
          </a:graphicData>
        </a:graphic>
      </p:graphicFrame>
      <p:sp>
        <p:nvSpPr>
          <p:cNvPr id="850950" name="Rectangle 6"/>
          <p:cNvSpPr>
            <a:spLocks noChangeArrowheads="1"/>
          </p:cNvSpPr>
          <p:nvPr/>
        </p:nvSpPr>
        <p:spPr bwMode="auto">
          <a:xfrm>
            <a:off x="0" y="3109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50951" name="Object 7"/>
          <p:cNvGraphicFramePr>
            <a:graphicFrameLocks noChangeAspect="1"/>
          </p:cNvGraphicFramePr>
          <p:nvPr/>
        </p:nvGraphicFramePr>
        <p:xfrm>
          <a:off x="887413" y="3409950"/>
          <a:ext cx="4989512" cy="1512888"/>
        </p:xfrm>
        <a:graphic>
          <a:graphicData uri="http://schemas.openxmlformats.org/presentationml/2006/ole">
            <p:oleObj spid="_x0000_s850951" name="Equation" r:id="rId5" imgW="2108200" imgH="6350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6BD3F-FFAF-40DC-B0A9-E54B9F052B26}" type="slidenum">
              <a:rPr lang="en-US"/>
              <a:pPr/>
              <a:t>36</a:t>
            </a:fld>
            <a:endParaRPr lang="en-US"/>
          </a:p>
        </p:txBody>
      </p:sp>
      <p:sp>
        <p:nvSpPr>
          <p:cNvPr id="1059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600"/>
              <a:t>Kашаљ током дана или ноћи </a:t>
            </a:r>
            <a:r>
              <a:rPr lang="sr-Cyrl-CS" sz="2600"/>
              <a:t>код деце која имају</a:t>
            </a:r>
            <a:r>
              <a:rPr lang="sr-Latn-CS" sz="2600"/>
              <a:t> 14 година и бронхитис пре 5-</a:t>
            </a:r>
            <a:r>
              <a:rPr lang="sr-Cyrl-CS" sz="2600"/>
              <a:t>т</a:t>
            </a:r>
            <a:r>
              <a:rPr lang="sr-Latn-CS" sz="2600"/>
              <a:t>е године</a:t>
            </a:r>
            <a:r>
              <a:rPr lang="sr-Cyrl-CS" sz="2600"/>
              <a:t> живота </a:t>
            </a:r>
            <a:endParaRPr lang="sr-Latn-CS" sz="2600"/>
          </a:p>
        </p:txBody>
      </p:sp>
      <p:graphicFrame>
        <p:nvGraphicFramePr>
          <p:cNvPr id="1059843" name="Object 3"/>
          <p:cNvGraphicFramePr>
            <a:graphicFrameLocks noChangeAspect="1"/>
          </p:cNvGraphicFramePr>
          <p:nvPr>
            <p:ph idx="1"/>
          </p:nvPr>
        </p:nvGraphicFramePr>
        <p:xfrm>
          <a:off x="690563" y="1493838"/>
          <a:ext cx="7964487" cy="4633912"/>
        </p:xfrm>
        <a:graphic>
          <a:graphicData uri="http://schemas.openxmlformats.org/presentationml/2006/ole">
            <p:oleObj spid="_x0000_s1059843" name="Document" r:id="rId4" imgW="6077641" imgH="2891398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7C33B-0B17-4545-9AF9-B9B2AC3FFD47}" type="slidenum">
              <a:rPr lang="en-US"/>
              <a:pPr/>
              <a:t>37</a:t>
            </a:fld>
            <a:endParaRPr lang="en-US"/>
          </a:p>
        </p:txBody>
      </p:sp>
      <p:sp>
        <p:nvSpPr>
          <p:cNvPr id="85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Поређење две пропорције</a:t>
            </a:r>
            <a:endParaRPr lang="sr-Latn-CS"/>
          </a:p>
        </p:txBody>
      </p:sp>
      <p:sp>
        <p:nvSpPr>
          <p:cNvPr id="85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sr-Cyrl-CS" sz="2800"/>
              <a:t>Имали смо 273 деце са историјом бронхитиса пре 5 године живота</a:t>
            </a:r>
          </a:p>
          <a:p>
            <a:pPr lvl="1">
              <a:lnSpc>
                <a:spcPct val="95000"/>
              </a:lnSpc>
            </a:pPr>
            <a:r>
              <a:rPr lang="sr-Cyrl-CS" sz="2400"/>
              <a:t>од којих је 26 деце било пријављено да кашље ноћу или дању у 14 години</a:t>
            </a:r>
          </a:p>
          <a:p>
            <a:pPr>
              <a:lnSpc>
                <a:spcPct val="95000"/>
              </a:lnSpc>
            </a:pPr>
            <a:r>
              <a:rPr lang="sr-Cyrl-CS" sz="2800"/>
              <a:t>Имали смо 1046 деце која нису имала бронхитис пре 5 године</a:t>
            </a:r>
          </a:p>
          <a:p>
            <a:pPr lvl="1">
              <a:lnSpc>
                <a:spcPct val="95000"/>
              </a:lnSpc>
            </a:pPr>
            <a:r>
              <a:rPr lang="sr-Cyrl-CS" sz="2400"/>
              <a:t>од којих је 44 било пријављено да кашље током ноћи или дана у 14 години</a:t>
            </a:r>
          </a:p>
          <a:p>
            <a:pPr>
              <a:lnSpc>
                <a:spcPct val="95000"/>
              </a:lnSpc>
            </a:pPr>
            <a:r>
              <a:rPr lang="sr-Cyrl-CS" sz="2800"/>
              <a:t>Нулта хипотеза</a:t>
            </a:r>
          </a:p>
          <a:p>
            <a:pPr lvl="1">
              <a:lnSpc>
                <a:spcPct val="95000"/>
              </a:lnSpc>
            </a:pPr>
            <a:r>
              <a:rPr lang="sr-Cyrl-CS" sz="2400"/>
              <a:t>преваленца симптома је иста у обе популације</a:t>
            </a:r>
          </a:p>
          <a:p>
            <a:pPr lvl="1">
              <a:lnSpc>
                <a:spcPct val="95000"/>
              </a:lnSpc>
            </a:pPr>
            <a:r>
              <a:rPr lang="sr-Cyrl-CS" sz="2400"/>
              <a:t>алтернативна хипотеза је да није</a:t>
            </a:r>
            <a:r>
              <a:rPr lang="sr-Latn-CS" sz="2400"/>
              <a:t> </a:t>
            </a:r>
            <a:r>
              <a:rPr lang="sr-Cyrl-CS" sz="2400"/>
              <a:t>иста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A9FC-906B-4A3E-92C3-9778C4BE67D7}" type="slidenum">
              <a:rPr lang="en-US"/>
              <a:pPr/>
              <a:t>38</a:t>
            </a:fld>
            <a:endParaRPr lang="en-US"/>
          </a:p>
        </p:txBody>
      </p:sp>
      <p:sp>
        <p:nvSpPr>
          <p:cNvPr id="85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Поређење две пропорције</a:t>
            </a:r>
            <a:endParaRPr lang="sr-Latn-CS"/>
          </a:p>
        </p:txBody>
      </p:sp>
      <p:graphicFrame>
        <p:nvGraphicFramePr>
          <p:cNvPr id="855043" name="Object 3"/>
          <p:cNvGraphicFramePr>
            <a:graphicFrameLocks noChangeAspect="1"/>
          </p:cNvGraphicFramePr>
          <p:nvPr>
            <p:ph idx="1"/>
          </p:nvPr>
        </p:nvGraphicFramePr>
        <p:xfrm>
          <a:off x="114300" y="1698625"/>
          <a:ext cx="8982075" cy="4306888"/>
        </p:xfrm>
        <a:graphic>
          <a:graphicData uri="http://schemas.openxmlformats.org/presentationml/2006/ole">
            <p:oleObj spid="_x0000_s855043" name="Document" r:id="rId4" imgW="5753279" imgH="2323702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E445-5F69-4AA2-B5E8-1A3D326FDC44}" type="slidenum">
              <a:rPr lang="en-US"/>
              <a:pPr/>
              <a:t>39</a:t>
            </a:fld>
            <a:endParaRPr lang="en-US"/>
          </a:p>
        </p:txBody>
      </p:sp>
      <p:sp>
        <p:nvSpPr>
          <p:cNvPr id="85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Поређење две пропорције</a:t>
            </a:r>
            <a:endParaRPr lang="sr-Latn-CS"/>
          </a:p>
        </p:txBody>
      </p:sp>
      <p:graphicFrame>
        <p:nvGraphicFramePr>
          <p:cNvPr id="857091" name="Object 3"/>
          <p:cNvGraphicFramePr>
            <a:graphicFrameLocks noChangeAspect="1"/>
          </p:cNvGraphicFramePr>
          <p:nvPr>
            <p:ph idx="1"/>
          </p:nvPr>
        </p:nvGraphicFramePr>
        <p:xfrm>
          <a:off x="1323975" y="1358900"/>
          <a:ext cx="6376988" cy="5084763"/>
        </p:xfrm>
        <a:graphic>
          <a:graphicData uri="http://schemas.openxmlformats.org/presentationml/2006/ole">
            <p:oleObj spid="_x0000_s857091" name="Document" r:id="rId4" imgW="6500533" imgH="5183422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2510-8785-456B-806D-4A97BF559D06}" type="slidenum">
              <a:rPr lang="en-US"/>
              <a:pPr/>
              <a:t>4</a:t>
            </a:fld>
            <a:endParaRPr lang="en-US"/>
          </a:p>
        </p:txBody>
      </p:sp>
      <p:sp>
        <p:nvSpPr>
          <p:cNvPr id="79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Тестирање хипотезе</a:t>
            </a:r>
            <a:endParaRPr lang="sr-Latn-CS"/>
          </a:p>
        </p:txBody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17650"/>
            <a:ext cx="8229600" cy="4725988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sr-Cyrl-CS" sz="2600"/>
              <a:t>Пр</a:t>
            </a:r>
            <a:r>
              <a:rPr lang="sr-Latn-CS" sz="2600"/>
              <a:t>етпостављамо да у популацији не постоји разлика између два лечења</a:t>
            </a:r>
            <a:endParaRPr lang="sr-Cyrl-CS" sz="2600"/>
          </a:p>
          <a:p>
            <a:pPr>
              <a:lnSpc>
                <a:spcPct val="95000"/>
              </a:lnSpc>
            </a:pPr>
            <a:r>
              <a:rPr lang="sr-Latn-CS" sz="2600"/>
              <a:t>Хипотеза ''не-разлике'' или ''не-ефекта'' у популацији назива се </a:t>
            </a:r>
            <a:r>
              <a:rPr lang="sr-Latn-CS" sz="2600" b="1"/>
              <a:t>нулта хипотеза</a:t>
            </a:r>
            <a:r>
              <a:rPr lang="sr-Cyrl-CS" sz="2600"/>
              <a:t> (</a:t>
            </a:r>
            <a:r>
              <a:rPr lang="sr-Latn-CS" sz="2600" b="1"/>
              <a:t>null hypothesis</a:t>
            </a:r>
            <a:r>
              <a:rPr lang="sr-Cyrl-CS" sz="2600"/>
              <a:t>)</a:t>
            </a:r>
          </a:p>
          <a:p>
            <a:pPr>
              <a:lnSpc>
                <a:spcPct val="95000"/>
              </a:lnSpc>
            </a:pPr>
            <a:r>
              <a:rPr lang="sr-Cyrl-CS" sz="2600" b="1" i="1"/>
              <a:t>Ал</a:t>
            </a:r>
            <a:r>
              <a:rPr lang="sr-Latn-CS" sz="2600" b="1" i="1"/>
              <a:t>тернативна хипотеза</a:t>
            </a:r>
            <a:r>
              <a:rPr lang="sr-Latn-CS" sz="2600"/>
              <a:t> </a:t>
            </a:r>
            <a:r>
              <a:rPr lang="sr-Cyrl-CS" sz="2600"/>
              <a:t>је </a:t>
            </a:r>
            <a:r>
              <a:rPr lang="sr-Latn-CS" sz="2600"/>
              <a:t>да постоји разлика између лечења у једном или другом правцу</a:t>
            </a:r>
            <a:endParaRPr lang="sr-Cyrl-CS" sz="2600"/>
          </a:p>
          <a:p>
            <a:pPr lvl="1">
              <a:lnSpc>
                <a:spcPct val="95000"/>
              </a:lnSpc>
            </a:pPr>
            <a:r>
              <a:rPr lang="sr-Cyrl-CS" sz="2200"/>
              <a:t>а</a:t>
            </a:r>
            <a:r>
              <a:rPr lang="sr-Latn-CS" sz="2200"/>
              <a:t>ко је вероватноћа велика, подаци се подударају са нултом хипотезом</a:t>
            </a:r>
            <a:endParaRPr lang="sr-Cyrl-CS" sz="2200"/>
          </a:p>
          <a:p>
            <a:pPr lvl="1">
              <a:lnSpc>
                <a:spcPct val="95000"/>
              </a:lnSpc>
            </a:pPr>
            <a:r>
              <a:rPr lang="sr-Latn-CS" sz="2200"/>
              <a:t>ако је мала, мала је вероватноћа да ће подаци расти, ако је нулта хипотеза тачна и и докази су у корист алтернативне хипотезе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9380-66AD-4A2A-94B2-8328447DB482}" type="slidenum">
              <a:rPr lang="en-US"/>
              <a:pPr/>
              <a:t>40</a:t>
            </a:fld>
            <a:endParaRPr lang="en-US"/>
          </a:p>
        </p:txBody>
      </p:sp>
      <p:sp>
        <p:nvSpPr>
          <p:cNvPr id="85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Поређење две пропорције</a:t>
            </a:r>
            <a:endParaRPr lang="sr-Latn-CS"/>
          </a:p>
        </p:txBody>
      </p:sp>
      <p:sp>
        <p:nvSpPr>
          <p:cNvPr id="85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Из табеле </a:t>
            </a:r>
            <a:r>
              <a:rPr lang="pl-PL"/>
              <a:t>Нормалне расподеле вероватноћа такве крајње вредности </a:t>
            </a:r>
            <a:r>
              <a:rPr lang="sr-Cyrl-CS"/>
              <a:t>је </a:t>
            </a:r>
            <a:r>
              <a:rPr lang="pl-PL"/>
              <a:t>мања од 0.01</a:t>
            </a:r>
            <a:endParaRPr lang="sr-Cyrl-CS"/>
          </a:p>
          <a:p>
            <a:pPr lvl="1"/>
            <a:r>
              <a:rPr lang="pl-PL"/>
              <a:t>подаци нису </a:t>
            </a:r>
            <a:r>
              <a:rPr lang="sr-Cyrl-CS"/>
              <a:t>конзистентни </a:t>
            </a:r>
            <a:r>
              <a:rPr lang="pl-PL"/>
              <a:t>са нултом хипотезом</a:t>
            </a:r>
            <a:endParaRPr lang="sr-Cyrl-CS"/>
          </a:p>
          <a:p>
            <a:r>
              <a:rPr lang="sr-Cyrl-CS"/>
              <a:t>Д</a:t>
            </a:r>
            <a:r>
              <a:rPr lang="pl-PL"/>
              <a:t>еца која имају историју бронхитиса пре </a:t>
            </a:r>
            <a:r>
              <a:rPr lang="sr-Cyrl-CS"/>
              <a:t>5 године вероватно ће </a:t>
            </a:r>
            <a:r>
              <a:rPr lang="pl-PL"/>
              <a:t>бити</a:t>
            </a:r>
            <a:endParaRPr lang="sr-Cyrl-CS"/>
          </a:p>
          <a:p>
            <a:pPr lvl="1"/>
            <a:r>
              <a:rPr lang="pl-PL"/>
              <a:t>пријављена да кашљу током дана или </a:t>
            </a:r>
            <a:r>
              <a:rPr lang="sr-Cyrl-CS"/>
              <a:t>ноћи </a:t>
            </a:r>
            <a:r>
              <a:rPr lang="pl-PL"/>
              <a:t>у 14 годин</a:t>
            </a:r>
            <a:r>
              <a:rPr lang="sr-Cyrl-CS"/>
              <a:t>и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65530-5674-4636-A2A8-0300CFA5A0B1}" type="slidenum">
              <a:rPr lang="en-US"/>
              <a:pPr/>
              <a:t>41</a:t>
            </a:fld>
            <a:endParaRPr lang="en-US"/>
          </a:p>
        </p:txBody>
      </p:sp>
      <p:sp>
        <p:nvSpPr>
          <p:cNvPr id="86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Поређење две пропорције</a:t>
            </a:r>
            <a:endParaRPr lang="sr-Latn-CS"/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81000" indent="-381000">
              <a:lnSpc>
                <a:spcPct val="95000"/>
              </a:lnSpc>
            </a:pPr>
            <a:r>
              <a:rPr lang="sr-Cyrl-CS" sz="2000"/>
              <a:t>С</a:t>
            </a:r>
            <a:r>
              <a:rPr lang="pl-PL" sz="2000"/>
              <a:t>тандардна грешка која је коришћена овде није иста као она у </a:t>
            </a:r>
            <a:r>
              <a:rPr lang="sr-Cyrl-CS" sz="2000"/>
              <a:t>делу ''Поређење две пропорције'' </a:t>
            </a:r>
          </a:p>
          <a:p>
            <a:pPr marL="800100" lvl="1" indent="-342900">
              <a:lnSpc>
                <a:spcPct val="95000"/>
              </a:lnSpc>
            </a:pPr>
            <a:r>
              <a:rPr lang="sr-Cyrl-CS" sz="1800"/>
              <a:t>где смо вршили поређење две пропорције у условима Нормалне расподеле</a:t>
            </a:r>
          </a:p>
          <a:p>
            <a:pPr marL="800100" lvl="1" indent="-342900">
              <a:lnSpc>
                <a:spcPct val="95000"/>
              </a:lnSpc>
            </a:pPr>
            <a:r>
              <a:rPr lang="sr-Cyrl-CS" sz="1800"/>
              <a:t>ј</a:t>
            </a:r>
            <a:r>
              <a:rPr lang="pl-PL" sz="1800"/>
              <a:t>едино је тачна ако је нулта хипотеза </a:t>
            </a:r>
            <a:r>
              <a:rPr lang="sr-Cyrl-CS" sz="1800"/>
              <a:t>истинита</a:t>
            </a:r>
          </a:p>
          <a:p>
            <a:pPr marL="381000" indent="-381000">
              <a:lnSpc>
                <a:spcPct val="95000"/>
              </a:lnSpc>
            </a:pPr>
            <a:r>
              <a:rPr lang="pl-PL" sz="2000"/>
              <a:t>Формула </a:t>
            </a:r>
            <a:r>
              <a:rPr lang="sr-Cyrl-CS" sz="2000"/>
              <a:t>из дела</a:t>
            </a:r>
            <a:r>
              <a:rPr lang="pl-PL" sz="2000"/>
              <a:t> </a:t>
            </a:r>
            <a:r>
              <a:rPr lang="sr-Cyrl-CS" sz="2000"/>
              <a:t>''Поређење две пропорције''</a:t>
            </a:r>
            <a:r>
              <a:rPr lang="pl-PL" sz="2000"/>
              <a:t> треба  </a:t>
            </a:r>
            <a:r>
              <a:rPr lang="sr-Cyrl-CS" sz="2000"/>
              <a:t>да се </a:t>
            </a:r>
            <a:r>
              <a:rPr lang="pl-PL" sz="2000"/>
              <a:t>користи да се израчуна интервал поверењ</a:t>
            </a:r>
            <a:r>
              <a:rPr lang="sr-Cyrl-CS" sz="2000"/>
              <a:t>а</a:t>
            </a:r>
          </a:p>
          <a:p>
            <a:pPr marL="381000" indent="-381000">
              <a:lnSpc>
                <a:spcPct val="95000"/>
              </a:lnSpc>
            </a:pPr>
            <a:endParaRPr lang="sr-Cyrl-CS" sz="2000"/>
          </a:p>
          <a:p>
            <a:pPr marL="381000" indent="-381000">
              <a:lnSpc>
                <a:spcPct val="95000"/>
              </a:lnSpc>
            </a:pPr>
            <a:r>
              <a:rPr lang="sr-Cyrl-CS" sz="2000"/>
              <a:t>С</a:t>
            </a:r>
            <a:r>
              <a:rPr lang="pl-PL" sz="2000"/>
              <a:t>тандардна грешка која је коришћена за тестирање није иста као она која је коришћена за </a:t>
            </a:r>
            <a:r>
              <a:rPr lang="sr-Cyrl-CS" sz="2000"/>
              <a:t>предвиђање</a:t>
            </a:r>
            <a:r>
              <a:rPr lang="pl-PL" sz="2000"/>
              <a:t>, као што је био случај са поређењем две средине</a:t>
            </a:r>
            <a:endParaRPr lang="sr-Cyrl-CS" sz="2000"/>
          </a:p>
          <a:p>
            <a:pPr marL="381000" indent="-381000">
              <a:lnSpc>
                <a:spcPct val="95000"/>
              </a:lnSpc>
            </a:pPr>
            <a:r>
              <a:rPr lang="pl-PL" sz="2000"/>
              <a:t>Mогуће је да тест </a:t>
            </a:r>
            <a:r>
              <a:rPr lang="sr-Cyrl-CS" sz="2000"/>
              <a:t>буде </a:t>
            </a:r>
            <a:r>
              <a:rPr lang="pl-PL" sz="2000"/>
              <a:t>значај</a:t>
            </a:r>
            <a:r>
              <a:rPr lang="sr-Cyrl-CS" sz="2000"/>
              <a:t>ан </a:t>
            </a:r>
            <a:r>
              <a:rPr lang="pl-PL" sz="2000"/>
              <a:t>и </a:t>
            </a:r>
            <a:endParaRPr lang="sr-Cyrl-CS" sz="2000"/>
          </a:p>
          <a:p>
            <a:pPr marL="800100" lvl="1" indent="-342900">
              <a:lnSpc>
                <a:spcPct val="95000"/>
              </a:lnSpc>
            </a:pPr>
            <a:r>
              <a:rPr lang="pl-PL" sz="1800"/>
              <a:t>да интервал поверења укључује нулу</a:t>
            </a:r>
            <a:endParaRPr lang="sr-Cyrl-CS" sz="1800"/>
          </a:p>
          <a:p>
            <a:pPr marL="381000" indent="-381000">
              <a:lnSpc>
                <a:spcPct val="95000"/>
              </a:lnSpc>
            </a:pPr>
            <a:r>
              <a:rPr lang="pl-PL" sz="2000"/>
              <a:t>Интервали поверења и неколико сличних тестова има</a:t>
            </a:r>
            <a:r>
              <a:rPr lang="sr-Cyrl-CS" sz="2000"/>
              <a:t>ју </a:t>
            </a:r>
            <a:r>
              <a:rPr lang="pl-PL" sz="2000"/>
              <a:t>ову особину</a:t>
            </a:r>
          </a:p>
        </p:txBody>
      </p:sp>
      <p:sp>
        <p:nvSpPr>
          <p:cNvPr id="86118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61188" name="Object 4"/>
          <p:cNvGraphicFramePr>
            <a:graphicFrameLocks noChangeAspect="1"/>
          </p:cNvGraphicFramePr>
          <p:nvPr/>
        </p:nvGraphicFramePr>
        <p:xfrm>
          <a:off x="6180138" y="3381375"/>
          <a:ext cx="2084387" cy="625475"/>
        </p:xfrm>
        <a:graphic>
          <a:graphicData uri="http://schemas.openxmlformats.org/presentationml/2006/ole">
            <p:oleObj spid="_x0000_s861188" name="Equation" r:id="rId4" imgW="1435100" imgH="4191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2A5D3-436B-4077-8DC9-71649EF4877F}" type="slidenum">
              <a:rPr lang="en-US"/>
              <a:pPr/>
              <a:t>5</a:t>
            </a:fld>
            <a:endParaRPr lang="en-US"/>
          </a:p>
        </p:txBody>
      </p:sp>
      <p:sp>
        <p:nvSpPr>
          <p:cNvPr id="79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Пример</a:t>
            </a:r>
            <a:r>
              <a:rPr lang="ru-RU"/>
              <a:t>: </a:t>
            </a:r>
            <a:r>
              <a:rPr lang="sr-Latn-CS"/>
              <a:t>тест предзнака</a:t>
            </a:r>
          </a:p>
        </p:txBody>
      </p:sp>
      <p:graphicFrame>
        <p:nvGraphicFramePr>
          <p:cNvPr id="797699" name="Object 3"/>
          <p:cNvGraphicFramePr>
            <a:graphicFrameLocks noChangeAspect="1"/>
          </p:cNvGraphicFramePr>
          <p:nvPr>
            <p:ph idx="1"/>
          </p:nvPr>
        </p:nvGraphicFramePr>
        <p:xfrm>
          <a:off x="2216150" y="1374775"/>
          <a:ext cx="4862513" cy="4987925"/>
        </p:xfrm>
        <a:graphic>
          <a:graphicData uri="http://schemas.openxmlformats.org/presentationml/2006/ole">
            <p:oleObj spid="_x0000_s797699" name="Document" r:id="rId4" imgW="6077641" imgH="6417810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8042-3D8D-4BB6-A14E-CE7873F6F170}" type="slidenum">
              <a:rPr lang="en-US"/>
              <a:pPr/>
              <a:t>6</a:t>
            </a:fld>
            <a:endParaRPr lang="en-US"/>
          </a:p>
        </p:txBody>
      </p:sp>
      <p:sp>
        <p:nvSpPr>
          <p:cNvPr id="79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Пример</a:t>
            </a:r>
            <a:r>
              <a:rPr lang="ru-RU"/>
              <a:t>: </a:t>
            </a:r>
            <a:r>
              <a:rPr lang="sr-Latn-CS"/>
              <a:t>тест предзнака </a:t>
            </a:r>
          </a:p>
        </p:txBody>
      </p:sp>
      <p:sp>
        <p:nvSpPr>
          <p:cNvPr id="79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800"/>
              <a:t>Вероватноћа да промена буде негативна била би једнака вероватноћи да </a:t>
            </a:r>
            <a:r>
              <a:rPr lang="sr-Cyrl-CS" sz="2800"/>
              <a:t>промена </a:t>
            </a:r>
            <a:r>
              <a:rPr lang="sr-Latn-CS" sz="2800"/>
              <a:t>буде позитивна, 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Latn-CS" sz="2400"/>
              <a:t>обе вероватноће </a:t>
            </a:r>
            <a:r>
              <a:rPr lang="sr-Cyrl-CS" sz="2400"/>
              <a:t>би </a:t>
            </a:r>
            <a:r>
              <a:rPr lang="sr-Latn-CS" sz="2400"/>
              <a:t>имале вредност 0</a:t>
            </a:r>
            <a:r>
              <a:rPr lang="sr-Cyrl-CS" sz="2400"/>
              <a:t>.</a:t>
            </a:r>
            <a:r>
              <a:rPr lang="sr-Latn-CS" sz="2400"/>
              <a:t>5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Cyrl-CS" sz="2800"/>
              <a:t>Б</a:t>
            </a:r>
            <a:r>
              <a:rPr lang="sr-Latn-CS" sz="2800"/>
              <a:t>рој негативних промена </a:t>
            </a:r>
            <a:r>
              <a:rPr lang="sr-Cyrl-CS" sz="2800"/>
              <a:t>би </a:t>
            </a:r>
            <a:r>
              <a:rPr lang="sr-Latn-CS" sz="2800"/>
              <a:t>био видљив из </a:t>
            </a:r>
            <a:r>
              <a:rPr lang="sr-Cyrl-CS" sz="2800"/>
              <a:t>Б</a:t>
            </a:r>
            <a:r>
              <a:rPr lang="sr-Latn-CS" sz="2800"/>
              <a:t>иномне расподеле, где је </a:t>
            </a:r>
            <a:r>
              <a:rPr lang="sr-Latn-CS" sz="2800" i="1"/>
              <a:t>n</a:t>
            </a:r>
            <a:r>
              <a:rPr lang="sr-Latn-CS" sz="2800"/>
              <a:t> =12 и </a:t>
            </a:r>
            <a:r>
              <a:rPr lang="sr-Latn-CS" sz="2800" i="1"/>
              <a:t>p</a:t>
            </a:r>
            <a:r>
              <a:rPr lang="sr-Latn-CS" sz="2800"/>
              <a:t> =</a:t>
            </a:r>
            <a:r>
              <a:rPr lang="sr-Cyrl-CS" sz="2800"/>
              <a:t> </a:t>
            </a:r>
            <a:r>
              <a:rPr lang="sr-Latn-CS" sz="2800"/>
              <a:t>0</a:t>
            </a:r>
            <a:r>
              <a:rPr lang="sr-Cyrl-CS" sz="2800"/>
              <a:t>.</a:t>
            </a:r>
            <a:r>
              <a:rPr lang="sr-Latn-CS" sz="2800"/>
              <a:t>5 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Latn-CS" sz="2400" i="1"/>
              <a:t>n</a:t>
            </a:r>
            <a:r>
              <a:rPr lang="sr-Latn-CS" sz="2400"/>
              <a:t> је број испитаника код којих има разлике, на један или други начин</a:t>
            </a:r>
          </a:p>
          <a:p>
            <a:pPr>
              <a:lnSpc>
                <a:spcPct val="90000"/>
              </a:lnSpc>
            </a:pPr>
            <a:r>
              <a:rPr lang="sr-Latn-CS" sz="2800"/>
              <a:t>Очекивани број негативних вредности био би </a:t>
            </a:r>
            <a:r>
              <a:rPr lang="sr-Latn-CS" sz="2800" i="1"/>
              <a:t>np</a:t>
            </a:r>
            <a:r>
              <a:rPr lang="sr-Latn-CS" sz="2800"/>
              <a:t> =</a:t>
            </a:r>
            <a:r>
              <a:rPr lang="sr-Cyrl-CS" sz="2800"/>
              <a:t> </a:t>
            </a:r>
            <a:r>
              <a:rPr lang="sr-Latn-CS" sz="2800"/>
              <a:t>6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sr-Latn-CS" sz="2800"/>
              <a:t>Број негативних разлика је 1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28B62-25D9-45B5-87E5-7952AEA2CB4E}" type="slidenum">
              <a:rPr lang="en-US"/>
              <a:pPr/>
              <a:t>7</a:t>
            </a:fld>
            <a:endParaRPr lang="en-US"/>
          </a:p>
        </p:txBody>
      </p:sp>
      <p:sp>
        <p:nvSpPr>
          <p:cNvPr id="80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Пример</a:t>
            </a:r>
            <a:r>
              <a:rPr lang="ru-RU"/>
              <a:t>: </a:t>
            </a:r>
            <a:r>
              <a:rPr lang="sr-Latn-CS"/>
              <a:t>тест предзнака</a:t>
            </a:r>
          </a:p>
        </p:txBody>
      </p:sp>
      <p:sp>
        <p:nvSpPr>
          <p:cNvPr id="80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800"/>
              <a:t>Вероватноћа добијања једне негативне промене је</a:t>
            </a:r>
            <a:endParaRPr lang="sr-Cyrl-CS" sz="2800"/>
          </a:p>
          <a:p>
            <a:endParaRPr lang="sr-Cyrl-CS" sz="2800"/>
          </a:p>
          <a:p>
            <a:endParaRPr lang="sr-Cyrl-CS" sz="2800"/>
          </a:p>
          <a:p>
            <a:r>
              <a:rPr lang="sr-Cyrl-CS" sz="2800"/>
              <a:t>Интересује нас </a:t>
            </a:r>
            <a:r>
              <a:rPr lang="sr-Latn-CS" sz="2800"/>
              <a:t>вероватноћ</a:t>
            </a:r>
            <a:r>
              <a:rPr lang="sr-Cyrl-CS" sz="2800"/>
              <a:t>а</a:t>
            </a:r>
            <a:r>
              <a:rPr lang="sr-Latn-CS" sz="2800"/>
              <a:t> добијања што </a:t>
            </a:r>
            <a:r>
              <a:rPr lang="sr-Cyrl-CS" sz="2800"/>
              <a:t>даље </a:t>
            </a:r>
            <a:r>
              <a:rPr lang="sr-Latn-CS" sz="2800"/>
              <a:t>вредности од очекиване</a:t>
            </a:r>
            <a:r>
              <a:rPr lang="sr-Cyrl-CS" sz="2800"/>
              <a:t> </a:t>
            </a:r>
            <a:r>
              <a:rPr lang="sr-Latn-CS" sz="2800"/>
              <a:t>6</a:t>
            </a:r>
            <a:endParaRPr lang="sr-Cyrl-CS" sz="2800"/>
          </a:p>
          <a:p>
            <a:r>
              <a:rPr lang="sr-Latn-CS" sz="2800"/>
              <a:t>Вероватноћа непостојања негативних промена ј</a:t>
            </a:r>
            <a:r>
              <a:rPr lang="sr-Cyrl-CS" sz="2800"/>
              <a:t>е</a:t>
            </a:r>
            <a:endParaRPr lang="sr-Latn-CS" sz="2800"/>
          </a:p>
        </p:txBody>
      </p:sp>
      <p:sp>
        <p:nvSpPr>
          <p:cNvPr id="801796" name="Rectangle 4"/>
          <p:cNvSpPr>
            <a:spLocks noChangeArrowheads="1"/>
          </p:cNvSpPr>
          <p:nvPr/>
        </p:nvSpPr>
        <p:spPr bwMode="auto">
          <a:xfrm>
            <a:off x="0" y="3243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01797" name="Object 5"/>
          <p:cNvGraphicFramePr>
            <a:graphicFrameLocks noChangeAspect="1"/>
          </p:cNvGraphicFramePr>
          <p:nvPr/>
        </p:nvGraphicFramePr>
        <p:xfrm>
          <a:off x="442913" y="2441575"/>
          <a:ext cx="8559800" cy="885825"/>
        </p:xfrm>
        <a:graphic>
          <a:graphicData uri="http://schemas.openxmlformats.org/presentationml/2006/ole">
            <p:oleObj spid="_x0000_s801797" name="Equation" r:id="rId4" imgW="3594100" imgH="368300" progId="">
              <p:embed/>
            </p:oleObj>
          </a:graphicData>
        </a:graphic>
      </p:graphicFrame>
      <p:sp>
        <p:nvSpPr>
          <p:cNvPr id="801798" name="Rectangle 6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01799" name="Object 7"/>
          <p:cNvGraphicFramePr>
            <a:graphicFrameLocks noChangeAspect="1"/>
          </p:cNvGraphicFramePr>
          <p:nvPr/>
        </p:nvGraphicFramePr>
        <p:xfrm>
          <a:off x="1216025" y="5437188"/>
          <a:ext cx="3978275" cy="800100"/>
        </p:xfrm>
        <a:graphic>
          <a:graphicData uri="http://schemas.openxmlformats.org/presentationml/2006/ole">
            <p:oleObj spid="_x0000_s801799" name="Equation" r:id="rId5" imgW="1701800" imgH="342900" progId="">
              <p:embed/>
            </p:oleObj>
          </a:graphicData>
        </a:graphic>
      </p:graphicFrame>
      <p:sp>
        <p:nvSpPr>
          <p:cNvPr id="8018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89FBE-5E83-4785-BF07-7A8F14A43675}" type="slidenum">
              <a:rPr lang="en-US"/>
              <a:pPr/>
              <a:t>8</a:t>
            </a:fld>
            <a:endParaRPr lang="en-US"/>
          </a:p>
        </p:txBody>
      </p:sp>
      <p:sp>
        <p:nvSpPr>
          <p:cNvPr id="80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Пример</a:t>
            </a:r>
            <a:r>
              <a:rPr lang="ru-RU"/>
              <a:t>: </a:t>
            </a:r>
            <a:r>
              <a:rPr lang="sr-Latn-CS"/>
              <a:t>тест предзнака</a:t>
            </a:r>
          </a:p>
        </p:txBody>
      </p:sp>
      <p:sp>
        <p:nvSpPr>
          <p:cNvPr id="80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/>
              <a:t>В</a:t>
            </a:r>
            <a:r>
              <a:rPr lang="sr-Latn-CS" sz="2800"/>
              <a:t>ероватноћа једн</a:t>
            </a:r>
            <a:r>
              <a:rPr lang="sr-Cyrl-CS" sz="2800"/>
              <a:t>е </a:t>
            </a:r>
            <a:r>
              <a:rPr lang="sr-Latn-CS" sz="2800"/>
              <a:t>или </a:t>
            </a:r>
            <a:r>
              <a:rPr lang="sr-Cyrl-CS" sz="2800"/>
              <a:t>мање </a:t>
            </a:r>
            <a:r>
              <a:rPr lang="sr-Latn-CS" sz="2800"/>
              <a:t>негативних промена</a:t>
            </a:r>
            <a:r>
              <a:rPr lang="sr-Cyrl-CS" sz="2800"/>
              <a:t> </a:t>
            </a:r>
            <a:r>
              <a:rPr lang="sr-Latn-CS" sz="2800"/>
              <a:t>је</a:t>
            </a:r>
            <a:endParaRPr lang="sr-Cyrl-CS" sz="2800"/>
          </a:p>
          <a:p>
            <a:endParaRPr lang="sr-Cyrl-CS" sz="2800"/>
          </a:p>
          <a:p>
            <a:r>
              <a:rPr lang="sr-Latn-CS" sz="2800"/>
              <a:t>Вероватноћа од 11 или 12 негативних вредности је такође 0.00317</a:t>
            </a:r>
            <a:endParaRPr lang="sr-Cyrl-CS" sz="2800"/>
          </a:p>
          <a:p>
            <a:pPr lvl="1"/>
            <a:r>
              <a:rPr lang="sr-Latn-CS" sz="2400"/>
              <a:t>расподела </a:t>
            </a:r>
            <a:r>
              <a:rPr lang="sr-Cyrl-CS" sz="2400"/>
              <a:t>је </a:t>
            </a:r>
            <a:r>
              <a:rPr lang="sr-Latn-CS" sz="2400"/>
              <a:t>симетрична</a:t>
            </a:r>
            <a:endParaRPr lang="sr-Cyrl-CS" sz="2400"/>
          </a:p>
          <a:p>
            <a:r>
              <a:rPr lang="sr-Cyrl-CS" sz="2800"/>
              <a:t>В</a:t>
            </a:r>
            <a:r>
              <a:rPr lang="sr-Latn-CS" sz="2800"/>
              <a:t>ероватн</a:t>
            </a:r>
            <a:r>
              <a:rPr lang="sr-Cyrl-CS" sz="2800"/>
              <a:t>о</a:t>
            </a:r>
            <a:r>
              <a:rPr lang="sr-Latn-CS" sz="2800"/>
              <a:t>ћа добијања онолико екстремне вредности колика је опажена, у било ком правцу</a:t>
            </a:r>
            <a:r>
              <a:rPr lang="sr-Cyrl-CS" sz="2800"/>
              <a:t> је</a:t>
            </a:r>
          </a:p>
          <a:p>
            <a:pPr>
              <a:buFontTx/>
              <a:buNone/>
            </a:pPr>
            <a:r>
              <a:rPr lang="sr-Cyrl-CS" sz="2800"/>
              <a:t>      </a:t>
            </a:r>
            <a:r>
              <a:rPr lang="sr-Latn-CS" sz="2800"/>
              <a:t>0.00317 + 0.00317 = 0.00634</a:t>
            </a:r>
          </a:p>
        </p:txBody>
      </p:sp>
      <p:sp>
        <p:nvSpPr>
          <p:cNvPr id="803844" name="Rectangle 4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03845" name="Object 5"/>
          <p:cNvGraphicFramePr>
            <a:graphicFrameLocks noChangeAspect="1"/>
          </p:cNvGraphicFramePr>
          <p:nvPr/>
        </p:nvGraphicFramePr>
        <p:xfrm>
          <a:off x="1046163" y="2514600"/>
          <a:ext cx="4927600" cy="474663"/>
        </p:xfrm>
        <a:graphic>
          <a:graphicData uri="http://schemas.openxmlformats.org/presentationml/2006/ole">
            <p:oleObj spid="_x0000_s803845" name="Equation" r:id="rId4" imgW="1688367" imgH="165028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45F4-837A-43C8-84AC-4E3F6BF02408}" type="slidenum">
              <a:rPr lang="en-US"/>
              <a:pPr/>
              <a:t>9</a:t>
            </a:fld>
            <a:endParaRPr lang="en-US"/>
          </a:p>
        </p:txBody>
      </p:sp>
      <p:sp>
        <p:nvSpPr>
          <p:cNvPr id="80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Екстреми Биномне расподеле за тест предзнака</a:t>
            </a:r>
            <a:r>
              <a:rPr lang="sr-Latn-CS" sz="3600"/>
              <a:t> </a:t>
            </a:r>
          </a:p>
        </p:txBody>
      </p:sp>
      <p:sp>
        <p:nvSpPr>
          <p:cNvPr id="80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05892" name="Picture 4" descr="Slika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0975" y="1384300"/>
            <a:ext cx="6140450" cy="503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736</TotalTime>
  <Words>2700</Words>
  <Application>Microsoft Office PowerPoint</Application>
  <PresentationFormat>On-screen Show (4:3)</PresentationFormat>
  <Paragraphs>395</Paragraphs>
  <Slides>41</Slides>
  <Notes>41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44" baseType="lpstr">
      <vt:lpstr>FIT slajd predavanja</vt:lpstr>
      <vt:lpstr>Document</vt:lpstr>
      <vt:lpstr>Equation</vt:lpstr>
      <vt:lpstr>      ТЕСТОВИ ЗНАЧАЈНОСТИ</vt:lpstr>
      <vt:lpstr>Тестирање хипотезе</vt:lpstr>
      <vt:lpstr>Испитивање пронеталола (pronethalol) за превенцију ангине пекторис (angina pectoris) </vt:lpstr>
      <vt:lpstr>Тестирање хипотезе</vt:lpstr>
      <vt:lpstr>Пример: тест предзнака</vt:lpstr>
      <vt:lpstr>Пример: тест предзнака </vt:lpstr>
      <vt:lpstr>Пример: тест предзнака</vt:lpstr>
      <vt:lpstr>Пример: тест предзнака</vt:lpstr>
      <vt:lpstr>Екстреми Биномне расподеле за тест предзнака </vt:lpstr>
      <vt:lpstr>Принципи тестова значајности </vt:lpstr>
      <vt:lpstr>Принципи тестова значајности </vt:lpstr>
      <vt:lpstr>Принципи тестова значајности</vt:lpstr>
      <vt:lpstr>Нивои значајности и типови грешака </vt:lpstr>
      <vt:lpstr>Нивои значајности и типови грешака</vt:lpstr>
      <vt:lpstr>Нивои значајности и типови грешака</vt:lpstr>
      <vt:lpstr>Jеднострани и двострани тестови значајности </vt:lpstr>
      <vt:lpstr>Jеднострани и двострани тестови </vt:lpstr>
      <vt:lpstr>Jеднострани и двострани тестови значајности</vt:lpstr>
      <vt:lpstr>Jеднострани и двострани тестови значајности</vt:lpstr>
      <vt:lpstr>Значајан, стваран и важан </vt:lpstr>
      <vt:lpstr>Значајан, стваран и важан</vt:lpstr>
      <vt:lpstr>Значајан, стваран и важан</vt:lpstr>
      <vt:lpstr>Упоређивање средина великих узорака </vt:lpstr>
      <vt:lpstr>Упоређивање средина великих узорака</vt:lpstr>
      <vt:lpstr>Упоређивање средина великих узорака</vt:lpstr>
      <vt:lpstr>Упоређивање средина великих узорака</vt:lpstr>
      <vt:lpstr>Упоређивање средина великих узорака</vt:lpstr>
      <vt:lpstr>Упоређивање средина великих узорака</vt:lpstr>
      <vt:lpstr>Упоређивање средина великих узорака</vt:lpstr>
      <vt:lpstr>Упоређивање средина великих узорака</vt:lpstr>
      <vt:lpstr>Упоређивање средина великих узорака</vt:lpstr>
      <vt:lpstr>Упоређивање средина великих узорака</vt:lpstr>
      <vt:lpstr>Поређење две пропорције </vt:lpstr>
      <vt:lpstr>Поређење две пропорције</vt:lpstr>
      <vt:lpstr>Поређење две пропорције</vt:lpstr>
      <vt:lpstr>Kашаљ током дана или ноћи код деце која имају 14 година и бронхитис пре 5-те године живота </vt:lpstr>
      <vt:lpstr>Поређење две пропорције</vt:lpstr>
      <vt:lpstr>Поређење две пропорције</vt:lpstr>
      <vt:lpstr>Поређење две пропорције</vt:lpstr>
      <vt:lpstr>Поређење две пропорције</vt:lpstr>
      <vt:lpstr>Поређење две пропорције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Nebojsa Zdravkovic</cp:lastModifiedBy>
  <cp:revision>277</cp:revision>
  <dcterms:created xsi:type="dcterms:W3CDTF">2006-09-26T20:52:51Z</dcterms:created>
  <dcterms:modified xsi:type="dcterms:W3CDTF">2019-09-13T15:40:58Z</dcterms:modified>
</cp:coreProperties>
</file>